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3" r:id="rId4"/>
    <p:sldMasterId id="2147483674" r:id="rId5"/>
    <p:sldMasterId id="2147483675" r:id="rId6"/>
    <p:sldMasterId id="214748367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E1D6D74-431C-43C9-AF58-6C19E830482E}">
  <a:tblStyle styleId="{9E1D6D74-431C-43C9-AF58-6C19E830482E}"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9D180B69-1D50-4290-9C1C-2A610EE54720}" styleName="Table_1">
    <a:wholeTbl>
      <a:tcTxStyle b="off" i="off">
        <a:font>
          <a:latin typeface="Arial"/>
          <a:ea typeface="Arial"/>
          <a:cs typeface="Arial"/>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2DE752B-5DFE-4C7E-B27A-837085018B00}"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c/CoderHouse" TargetMode="External"/><Relationship Id="rId3" Type="http://schemas.openxmlformats.org/officeDocument/2006/relationships/hyperlink" Target="https://open.spotify.com/show/6Z4gbxrzelqVU3syDH3JzI" TargetMode="Externa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para la primera clase (después no va).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3" name="Google Shape;1033;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0" name="Google Shape;1040;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8" name="Google Shape;1048;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4" name="Google Shape;1054;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2" name="Google Shape;1062;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9" name="Google Shape;1069;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bde3cddc3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bde3cddc3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2" name="Google Shape;1082;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Este momento implica mostrar el código directo desde el programa.</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Momento de consolidación de aprendizajes: sketch + uso de etiquetas </a:t>
            </a:r>
            <a:endParaRPr>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0" name="Google Shape;1090;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challenges genéricos.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7" name="Google Shape;1097;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las subsiguientes slides de challenges genéricos.</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5" name="Google Shape;1105;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challenges genéricos.</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2" name="Google Shape;1112;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las subsiguientes slides de challenges genéricos.</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0" name="Google Shape;1120;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9" name="Google Shape;1129;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a:ea typeface="Helvetica Neue"/>
                <a:cs typeface="Helvetica Neue"/>
                <a:sym typeface="Helvetica Neue"/>
              </a:rPr>
              <a:t>Desarrollo de un desafío entregable </a:t>
            </a:r>
            <a:endParaRPr sz="1200">
              <a:solidFill>
                <a:schemeClr val="dk1"/>
              </a:solidFill>
              <a:highlight>
                <a:schemeClr val="lt1"/>
              </a:highlight>
              <a:latin typeface="Helvetica Neue"/>
              <a:ea typeface="Helvetica Neue"/>
              <a:cs typeface="Helvetica Neue"/>
              <a:sym typeface="Helvetica Neue"/>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6" name="Google Shape;1136;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2" name="Google Shape;1142;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Portada de Coder Tips</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que los estudiantes puedan explorar recursos creados por CoderHouse.</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Se puede vincular contenido de:</a:t>
            </a:r>
            <a:br>
              <a:rPr lang="en-GB">
                <a:solidFill>
                  <a:schemeClr val="dk1"/>
                </a:solidFill>
              </a:rPr>
            </a:br>
            <a:r>
              <a:rPr lang="en-GB">
                <a:solidFill>
                  <a:schemeClr val="dk1"/>
                </a:solidFill>
              </a:rPr>
              <a:t> Canal de YouTube de Coder: </a:t>
            </a:r>
            <a:r>
              <a:rPr lang="en-GB" u="sng">
                <a:solidFill>
                  <a:schemeClr val="hlink"/>
                </a:solidFill>
                <a:hlinkClick r:id="rId2"/>
              </a:rPr>
              <a:t>https://www.youtube.com/c/CoderHouse</a:t>
            </a:r>
            <a:endParaRPr/>
          </a:p>
          <a:p>
            <a:pPr indent="0" lvl="0" marL="0" rtl="0" algn="l">
              <a:lnSpc>
                <a:spcPct val="100000"/>
              </a:lnSpc>
              <a:spcBef>
                <a:spcPts val="0"/>
              </a:spcBef>
              <a:spcAft>
                <a:spcPts val="0"/>
              </a:spcAft>
              <a:buSzPts val="1100"/>
              <a:buNone/>
            </a:pPr>
            <a:r>
              <a:rPr lang="en-GB"/>
              <a:t> Canal de Spotify de Coder: </a:t>
            </a:r>
            <a:r>
              <a:rPr lang="en-GB" u="sng">
                <a:solidFill>
                  <a:schemeClr val="hlink"/>
                </a:solidFill>
                <a:hlinkClick r:id="rId3"/>
              </a:rPr>
              <a:t>https://open.spotify.com/show/6Z4gbxrzelqVU3syDH3JzI</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9" name="Google Shape;1159;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módulos. No hay que usarla para todos los módulos.</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5" name="Google Shape;1165;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Enviar el contenido a integrar a </a:t>
            </a:r>
            <a:r>
              <a:rPr lang="en-GB" u="sng">
                <a:solidFill>
                  <a:schemeClr val="hlink"/>
                </a:solidFill>
                <a:hlinkClick r:id="rId2"/>
              </a:rPr>
              <a:t>contenidos@coderhouse.com</a:t>
            </a:r>
            <a:r>
              <a:rPr lang="en-GB">
                <a:solidFill>
                  <a:schemeClr val="dk1"/>
                </a:solidFill>
              </a:rPr>
              <a:t> para que lo podamos incluir en el Repositorio.</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de3cddc3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de3cddc3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d14559d8c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4" name="Google Shape;1174;gd14559d8c1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d14559d8c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1" name="Google Shape;1181;gd14559d8c1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9" name="Google Shape;1189;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c2f6533820_0_0: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5" name="Google Shape;1195;gc2f6533820_0_0: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t/>
            </a:r>
            <a:endParaRPr b="0" sz="1100" strike="noStrike">
              <a:latin typeface="Arial"/>
              <a:ea typeface="Arial"/>
              <a:cs typeface="Arial"/>
              <a:sym typeface="Aria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0" name="Google Shape;1200;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El docente deberá evaluar si es necesario o no explicar estos conceptos. Posiblemente se omita, o se define muy brevemente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Presentación de Estudiantes</a:t>
            </a:r>
            <a:endParaRPr b="1"/>
          </a:p>
          <a:p>
            <a:pPr indent="0" lvl="0" marL="0" rtl="0" algn="l">
              <a:lnSpc>
                <a:spcPct val="100000"/>
              </a:lnSpc>
              <a:spcBef>
                <a:spcPts val="0"/>
              </a:spcBef>
              <a:spcAft>
                <a:spcPts val="0"/>
              </a:spcAft>
              <a:buSzPts val="1100"/>
              <a:buNone/>
            </a:pPr>
            <a:r>
              <a:rPr lang="en-GB"/>
              <a:t>Soporte: Encuesta de Zoom</a:t>
            </a:r>
            <a:endParaRPr/>
          </a:p>
          <a:p>
            <a:pPr indent="0" lvl="0" marL="0" rtl="0" algn="l">
              <a:lnSpc>
                <a:spcPct val="100000"/>
              </a:lnSpc>
              <a:spcBef>
                <a:spcPts val="0"/>
              </a:spcBef>
              <a:spcAft>
                <a:spcPts val="0"/>
              </a:spcAft>
              <a:buSzPts val="1100"/>
              <a:buNone/>
            </a:pPr>
            <a:r>
              <a:rPr lang="en-GB"/>
              <a:t>¿Como crear encuestas de zoom? Disponible en </a:t>
            </a:r>
            <a:r>
              <a:rPr lang="en-GB" u="sng">
                <a:solidFill>
                  <a:schemeClr val="hlink"/>
                </a:solidFill>
                <a:hlinkClick r:id="rId2"/>
              </a:rPr>
              <a:t>este video.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u="sng"/>
              <a:t>Consigna:</a:t>
            </a:r>
            <a:r>
              <a:rPr lang="en-GB"/>
              <a:t> Presentación de los estudiantes. Generar </a:t>
            </a:r>
            <a:r>
              <a:rPr lang="en-GB" u="sng"/>
              <a:t>una encuesta de zoom para cada punto</a:t>
            </a:r>
            <a:r>
              <a:rPr lang="en-GB"/>
              <a:t> (3 en total) con los siguientes ítems y opciones.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PAÍS </a:t>
            </a:r>
            <a:r>
              <a:rPr lang="en-GB"/>
              <a:t>/ Opciones:</a:t>
            </a:r>
            <a:endParaRPr/>
          </a:p>
          <a:p>
            <a:pPr indent="-298450" lvl="0" marL="457200" rtl="0" algn="l">
              <a:lnSpc>
                <a:spcPct val="100000"/>
              </a:lnSpc>
              <a:spcBef>
                <a:spcPts val="0"/>
              </a:spcBef>
              <a:spcAft>
                <a:spcPts val="0"/>
              </a:spcAft>
              <a:buSzPts val="1100"/>
              <a:buAutoNum type="arabicPeriod"/>
            </a:pPr>
            <a:r>
              <a:rPr lang="en-GB"/>
              <a:t>Argentina</a:t>
            </a:r>
            <a:endParaRPr/>
          </a:p>
          <a:p>
            <a:pPr indent="-298450" lvl="0" marL="457200" rtl="0" algn="l">
              <a:lnSpc>
                <a:spcPct val="100000"/>
              </a:lnSpc>
              <a:spcBef>
                <a:spcPts val="0"/>
              </a:spcBef>
              <a:spcAft>
                <a:spcPts val="0"/>
              </a:spcAft>
              <a:buSzPts val="1100"/>
              <a:buAutoNum type="arabicPeriod"/>
            </a:pPr>
            <a:r>
              <a:rPr lang="en-GB"/>
              <a:t>Uruguay</a:t>
            </a:r>
            <a:endParaRPr/>
          </a:p>
          <a:p>
            <a:pPr indent="-298450" lvl="0" marL="457200" rtl="0" algn="l">
              <a:lnSpc>
                <a:spcPct val="100000"/>
              </a:lnSpc>
              <a:spcBef>
                <a:spcPts val="0"/>
              </a:spcBef>
              <a:spcAft>
                <a:spcPts val="0"/>
              </a:spcAft>
              <a:buSzPts val="1100"/>
              <a:buAutoNum type="arabicPeriod"/>
            </a:pPr>
            <a:r>
              <a:rPr lang="en-GB"/>
              <a:t>Chile</a:t>
            </a:r>
            <a:endParaRPr/>
          </a:p>
          <a:p>
            <a:pPr indent="-298450" lvl="0" marL="457200" rtl="0" algn="l">
              <a:lnSpc>
                <a:spcPct val="100000"/>
              </a:lnSpc>
              <a:spcBef>
                <a:spcPts val="0"/>
              </a:spcBef>
              <a:spcAft>
                <a:spcPts val="0"/>
              </a:spcAft>
              <a:buSzPts val="1100"/>
              <a:buAutoNum type="arabicPeriod"/>
            </a:pPr>
            <a:r>
              <a:rPr lang="en-GB"/>
              <a:t>Colombia</a:t>
            </a:r>
            <a:endParaRPr/>
          </a:p>
          <a:p>
            <a:pPr indent="-298450" lvl="0" marL="457200" rtl="0" algn="l">
              <a:lnSpc>
                <a:spcPct val="100000"/>
              </a:lnSpc>
              <a:spcBef>
                <a:spcPts val="0"/>
              </a:spcBef>
              <a:spcAft>
                <a:spcPts val="0"/>
              </a:spcAft>
              <a:buSzPts val="1100"/>
              <a:buAutoNum type="arabicPeriod"/>
            </a:pPr>
            <a:r>
              <a:rPr lang="en-GB"/>
              <a:t>Perú</a:t>
            </a:r>
            <a:endParaRPr/>
          </a:p>
          <a:p>
            <a:pPr indent="-298450" lvl="0" marL="457200" rtl="0" algn="l">
              <a:lnSpc>
                <a:spcPct val="100000"/>
              </a:lnSpc>
              <a:spcBef>
                <a:spcPts val="0"/>
              </a:spcBef>
              <a:spcAft>
                <a:spcPts val="0"/>
              </a:spcAft>
              <a:buSzPts val="1100"/>
              <a:buAutoNum type="arabicPeriod"/>
            </a:pPr>
            <a:r>
              <a:rPr lang="en-GB"/>
              <a:t>Otro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CONOCIMIENTOS PREVIOS EN LA DISCIPLINA /</a:t>
            </a:r>
            <a:r>
              <a:rPr lang="en-GB"/>
              <a:t> Opciones:</a:t>
            </a:r>
            <a:endParaRPr/>
          </a:p>
          <a:p>
            <a:pPr indent="-298450" lvl="0" marL="457200" rtl="0" algn="l">
              <a:lnSpc>
                <a:spcPct val="100000"/>
              </a:lnSpc>
              <a:spcBef>
                <a:spcPts val="0"/>
              </a:spcBef>
              <a:spcAft>
                <a:spcPts val="0"/>
              </a:spcAft>
              <a:buSzPts val="1100"/>
              <a:buAutoNum type="arabicPeriod"/>
            </a:pPr>
            <a:r>
              <a:rPr lang="en-GB"/>
              <a:t>Nulo conocimiento</a:t>
            </a:r>
            <a:endParaRPr/>
          </a:p>
          <a:p>
            <a:pPr indent="-298450" lvl="0" marL="457200" rtl="0" algn="l">
              <a:lnSpc>
                <a:spcPct val="100000"/>
              </a:lnSpc>
              <a:spcBef>
                <a:spcPts val="0"/>
              </a:spcBef>
              <a:spcAft>
                <a:spcPts val="0"/>
              </a:spcAft>
              <a:buSzPts val="1100"/>
              <a:buAutoNum type="arabicPeriod"/>
            </a:pPr>
            <a:r>
              <a:rPr lang="en-GB"/>
              <a:t>Poco </a:t>
            </a:r>
            <a:r>
              <a:rPr lang="en-GB">
                <a:solidFill>
                  <a:schemeClr val="dk1"/>
                </a:solidFill>
              </a:rPr>
              <a:t>conocimiento</a:t>
            </a:r>
            <a:endParaRPr/>
          </a:p>
          <a:p>
            <a:pPr indent="-298450" lvl="0" marL="457200" rtl="0" algn="l">
              <a:lnSpc>
                <a:spcPct val="100000"/>
              </a:lnSpc>
              <a:spcBef>
                <a:spcPts val="0"/>
              </a:spcBef>
              <a:spcAft>
                <a:spcPts val="0"/>
              </a:spcAft>
              <a:buSzPts val="1100"/>
              <a:buAutoNum type="arabicPeriod"/>
            </a:pPr>
            <a:r>
              <a:rPr lang="en-GB"/>
              <a:t>Bastante </a:t>
            </a:r>
            <a:r>
              <a:rPr lang="en-GB">
                <a:solidFill>
                  <a:schemeClr val="dk1"/>
                </a:solidFill>
              </a:rPr>
              <a:t>conocimiento</a:t>
            </a:r>
            <a:endParaRPr/>
          </a:p>
          <a:p>
            <a:pPr indent="-298450" lvl="0" marL="457200" rtl="0" algn="l">
              <a:lnSpc>
                <a:spcPct val="100000"/>
              </a:lnSpc>
              <a:spcBef>
                <a:spcPts val="0"/>
              </a:spcBef>
              <a:spcAft>
                <a:spcPts val="0"/>
              </a:spcAft>
              <a:buSzPts val="1100"/>
              <a:buAutoNum type="arabicPeriod"/>
            </a:pPr>
            <a:r>
              <a:rPr lang="en-GB"/>
              <a:t>Gurú del diseño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¿POR QUÉ ELEGISTE EL CURSO? / </a:t>
            </a:r>
            <a:r>
              <a:rPr lang="en-GB"/>
              <a:t>Opciones:</a:t>
            </a:r>
            <a:endParaRPr/>
          </a:p>
          <a:p>
            <a:pPr indent="-298450" lvl="0" marL="457200" rtl="0" algn="l">
              <a:lnSpc>
                <a:spcPct val="100000"/>
              </a:lnSpc>
              <a:spcBef>
                <a:spcPts val="0"/>
              </a:spcBef>
              <a:spcAft>
                <a:spcPts val="0"/>
              </a:spcAft>
              <a:buSzPts val="1100"/>
              <a:buAutoNum type="arabicPeriod"/>
            </a:pPr>
            <a:r>
              <a:rPr lang="en-GB"/>
              <a:t>Soy curioso/a y siempre quiero aprender más.</a:t>
            </a:r>
            <a:endParaRPr/>
          </a:p>
          <a:p>
            <a:pPr indent="-298450" lvl="0" marL="457200" rtl="0" algn="l">
              <a:lnSpc>
                <a:spcPct val="100000"/>
              </a:lnSpc>
              <a:spcBef>
                <a:spcPts val="0"/>
              </a:spcBef>
              <a:spcAft>
                <a:spcPts val="0"/>
              </a:spcAft>
              <a:buSzPts val="1100"/>
              <a:buAutoNum type="arabicPeriod"/>
            </a:pPr>
            <a:r>
              <a:rPr lang="en-GB"/>
              <a:t>Quiero emprender o mejorar mi camino Freelance.</a:t>
            </a:r>
            <a:endParaRPr/>
          </a:p>
          <a:p>
            <a:pPr indent="-298450" lvl="0" marL="457200" rtl="0" algn="l">
              <a:lnSpc>
                <a:spcPct val="100000"/>
              </a:lnSpc>
              <a:spcBef>
                <a:spcPts val="0"/>
              </a:spcBef>
              <a:spcAft>
                <a:spcPts val="0"/>
              </a:spcAft>
              <a:buSzPts val="1100"/>
              <a:buAutoNum type="arabicPeriod"/>
            </a:pPr>
            <a:r>
              <a:rPr lang="en-GB"/>
              <a:t>Quiero perfeccionar o desenvolverme de forma profesional o laboral.</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100"/>
              </a:spcAft>
              <a:buClr>
                <a:schemeClr val="dk1"/>
              </a:buClr>
              <a:buSzPts val="1100"/>
              <a:buFont typeface="Arial"/>
              <a:buNone/>
            </a:pPr>
            <a:r>
              <a:rPr lang="en-GB" sz="1200">
                <a:solidFill>
                  <a:schemeClr val="dk1"/>
                </a:solidFill>
                <a:latin typeface="Didact Gothic"/>
                <a:ea typeface="Didact Gothic"/>
                <a:cs typeface="Didact Gothic"/>
                <a:sym typeface="Didact Gothic"/>
              </a:rPr>
              <a:t>Cuando la petición llega al servidor, el mismo resuelve: </a:t>
            </a:r>
            <a:r>
              <a:rPr b="1" lang="en-GB" sz="1200">
                <a:solidFill>
                  <a:schemeClr val="dk1"/>
                </a:solidFill>
                <a:latin typeface="Didact Gothic"/>
                <a:ea typeface="Didact Gothic"/>
                <a:cs typeface="Didact Gothic"/>
                <a:sym typeface="Didact Gothic"/>
              </a:rPr>
              <a:t>1) si el sitio efectivamente está en ese servidor; 2) qué directorio (o carpeta) corresponde con ese sitio web; 3) qué archivo estás pidiendo (si no pedís ninguno, siempre se busca uno por defecto), y 4) qué tecnologías conforman esos archivos.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Mostrar por lo menos los 3 pasos para la instalación de la herramienta, que se describen en la próxima slide.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texto con gráfico de etapas/pasos.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Mostrar la instalación y configuración de Sublime Text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texto con gráfico de etapas/pasos.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Mostrar cómo crear un archivo en Sublime Text.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de3cddc3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de3cddc3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Este momento implica mostrar el código directo desde el programa.</a:t>
            </a:r>
            <a:br>
              <a:rPr lang="en-GB">
                <a:solidFill>
                  <a:schemeClr val="dk1"/>
                </a:solidFill>
              </a:rPr>
            </a:br>
            <a:r>
              <a:rPr lang="en-GB">
                <a:solidFill>
                  <a:schemeClr val="dk1"/>
                </a:solidFill>
              </a:rPr>
              <a:t>Momento de consolidación de aprendizajes: </a:t>
            </a:r>
            <a:r>
              <a:rPr lang="en-GB" sz="1000">
                <a:solidFill>
                  <a:schemeClr val="dk1"/>
                </a:solidFill>
                <a:highlight>
                  <a:srgbClr val="FFFFFF"/>
                </a:highlight>
                <a:latin typeface="Roboto"/>
                <a:ea typeface="Roboto"/>
                <a:cs typeface="Roboto"/>
                <a:sym typeface="Roboto"/>
              </a:rPr>
              <a:t>conociendo y creando archivo sublime + prototipo</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d14559d8c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d14559d8c1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d14559d8c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d14559d8c1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para la primera clase de un curso (después no va).</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Presentación de Estudiantes</a:t>
            </a:r>
            <a:endParaRPr b="1"/>
          </a:p>
          <a:p>
            <a:pPr indent="0" lvl="0" marL="0" rtl="0" algn="l">
              <a:lnSpc>
                <a:spcPct val="100000"/>
              </a:lnSpc>
              <a:spcBef>
                <a:spcPts val="0"/>
              </a:spcBef>
              <a:spcAft>
                <a:spcPts val="0"/>
              </a:spcAft>
              <a:buSzPts val="1100"/>
              <a:buNone/>
            </a:pPr>
            <a:r>
              <a:rPr lang="en-GB"/>
              <a:t>Soporte: Encuesta de Zoom</a:t>
            </a:r>
            <a:endParaRPr/>
          </a:p>
          <a:p>
            <a:pPr indent="0" lvl="0" marL="0" rtl="0" algn="l">
              <a:lnSpc>
                <a:spcPct val="100000"/>
              </a:lnSpc>
              <a:spcBef>
                <a:spcPts val="0"/>
              </a:spcBef>
              <a:spcAft>
                <a:spcPts val="0"/>
              </a:spcAft>
              <a:buSzPts val="1100"/>
              <a:buNone/>
            </a:pPr>
            <a:r>
              <a:rPr lang="en-GB"/>
              <a:t>¿Como crear encuestas de zoom? Disponible en </a:t>
            </a:r>
            <a:r>
              <a:rPr lang="en-GB" u="sng">
                <a:solidFill>
                  <a:schemeClr val="hlink"/>
                </a:solidFill>
                <a:hlinkClick r:id="rId2"/>
              </a:rPr>
              <a:t>este video.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u="sng"/>
              <a:t>Consigna:</a:t>
            </a:r>
            <a:r>
              <a:rPr lang="en-GB"/>
              <a:t> Presentación de los estudiantes. Generar </a:t>
            </a:r>
            <a:r>
              <a:rPr lang="en-GB" u="sng"/>
              <a:t>una encuesta de zoom para cada punto</a:t>
            </a:r>
            <a:r>
              <a:rPr lang="en-GB"/>
              <a:t> (3 en total) con los siguientes ítems y opciones.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PAÍS </a:t>
            </a:r>
            <a:r>
              <a:rPr lang="en-GB"/>
              <a:t>/ Opciones:</a:t>
            </a:r>
            <a:endParaRPr/>
          </a:p>
          <a:p>
            <a:pPr indent="-298450" lvl="0" marL="457200" rtl="0" algn="l">
              <a:lnSpc>
                <a:spcPct val="100000"/>
              </a:lnSpc>
              <a:spcBef>
                <a:spcPts val="0"/>
              </a:spcBef>
              <a:spcAft>
                <a:spcPts val="0"/>
              </a:spcAft>
              <a:buSzPts val="1100"/>
              <a:buAutoNum type="arabicPeriod"/>
            </a:pPr>
            <a:r>
              <a:rPr lang="en-GB"/>
              <a:t>Argentina</a:t>
            </a:r>
            <a:endParaRPr/>
          </a:p>
          <a:p>
            <a:pPr indent="-298450" lvl="0" marL="457200" rtl="0" algn="l">
              <a:lnSpc>
                <a:spcPct val="100000"/>
              </a:lnSpc>
              <a:spcBef>
                <a:spcPts val="0"/>
              </a:spcBef>
              <a:spcAft>
                <a:spcPts val="0"/>
              </a:spcAft>
              <a:buSzPts val="1100"/>
              <a:buAutoNum type="arabicPeriod"/>
            </a:pPr>
            <a:r>
              <a:rPr lang="en-GB"/>
              <a:t>Uruguay</a:t>
            </a:r>
            <a:endParaRPr/>
          </a:p>
          <a:p>
            <a:pPr indent="-298450" lvl="0" marL="457200" rtl="0" algn="l">
              <a:lnSpc>
                <a:spcPct val="100000"/>
              </a:lnSpc>
              <a:spcBef>
                <a:spcPts val="0"/>
              </a:spcBef>
              <a:spcAft>
                <a:spcPts val="0"/>
              </a:spcAft>
              <a:buSzPts val="1100"/>
              <a:buAutoNum type="arabicPeriod"/>
            </a:pPr>
            <a:r>
              <a:rPr lang="en-GB"/>
              <a:t>Chile</a:t>
            </a:r>
            <a:endParaRPr/>
          </a:p>
          <a:p>
            <a:pPr indent="-298450" lvl="0" marL="457200" rtl="0" algn="l">
              <a:lnSpc>
                <a:spcPct val="100000"/>
              </a:lnSpc>
              <a:spcBef>
                <a:spcPts val="0"/>
              </a:spcBef>
              <a:spcAft>
                <a:spcPts val="0"/>
              </a:spcAft>
              <a:buSzPts val="1100"/>
              <a:buAutoNum type="arabicPeriod"/>
            </a:pPr>
            <a:r>
              <a:rPr lang="en-GB"/>
              <a:t>Colombia</a:t>
            </a:r>
            <a:endParaRPr/>
          </a:p>
          <a:p>
            <a:pPr indent="-298450" lvl="0" marL="457200" rtl="0" algn="l">
              <a:lnSpc>
                <a:spcPct val="100000"/>
              </a:lnSpc>
              <a:spcBef>
                <a:spcPts val="0"/>
              </a:spcBef>
              <a:spcAft>
                <a:spcPts val="0"/>
              </a:spcAft>
              <a:buSzPts val="1100"/>
              <a:buAutoNum type="arabicPeriod"/>
            </a:pPr>
            <a:r>
              <a:rPr lang="en-GB"/>
              <a:t>Perú</a:t>
            </a:r>
            <a:endParaRPr/>
          </a:p>
          <a:p>
            <a:pPr indent="-298450" lvl="0" marL="457200" rtl="0" algn="l">
              <a:lnSpc>
                <a:spcPct val="100000"/>
              </a:lnSpc>
              <a:spcBef>
                <a:spcPts val="0"/>
              </a:spcBef>
              <a:spcAft>
                <a:spcPts val="0"/>
              </a:spcAft>
              <a:buSzPts val="1100"/>
              <a:buAutoNum type="arabicPeriod"/>
            </a:pPr>
            <a:r>
              <a:rPr lang="en-GB"/>
              <a:t>Otro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CONOCIMIENTOS PREVIOS EN LA DISCIPLINA /</a:t>
            </a:r>
            <a:r>
              <a:rPr lang="en-GB"/>
              <a:t> Opciones:</a:t>
            </a:r>
            <a:endParaRPr/>
          </a:p>
          <a:p>
            <a:pPr indent="-298450" lvl="0" marL="457200" rtl="0" algn="l">
              <a:lnSpc>
                <a:spcPct val="100000"/>
              </a:lnSpc>
              <a:spcBef>
                <a:spcPts val="0"/>
              </a:spcBef>
              <a:spcAft>
                <a:spcPts val="0"/>
              </a:spcAft>
              <a:buSzPts val="1100"/>
              <a:buAutoNum type="arabicPeriod"/>
            </a:pPr>
            <a:r>
              <a:rPr lang="en-GB"/>
              <a:t>Nulo conocimiento</a:t>
            </a:r>
            <a:endParaRPr/>
          </a:p>
          <a:p>
            <a:pPr indent="-298450" lvl="0" marL="457200" rtl="0" algn="l">
              <a:lnSpc>
                <a:spcPct val="100000"/>
              </a:lnSpc>
              <a:spcBef>
                <a:spcPts val="0"/>
              </a:spcBef>
              <a:spcAft>
                <a:spcPts val="0"/>
              </a:spcAft>
              <a:buSzPts val="1100"/>
              <a:buAutoNum type="arabicPeriod"/>
            </a:pPr>
            <a:r>
              <a:rPr lang="en-GB"/>
              <a:t>Poco </a:t>
            </a:r>
            <a:r>
              <a:rPr lang="en-GB">
                <a:solidFill>
                  <a:schemeClr val="dk1"/>
                </a:solidFill>
              </a:rPr>
              <a:t>conocimiento</a:t>
            </a:r>
            <a:endParaRPr/>
          </a:p>
          <a:p>
            <a:pPr indent="-298450" lvl="0" marL="457200" rtl="0" algn="l">
              <a:lnSpc>
                <a:spcPct val="100000"/>
              </a:lnSpc>
              <a:spcBef>
                <a:spcPts val="0"/>
              </a:spcBef>
              <a:spcAft>
                <a:spcPts val="0"/>
              </a:spcAft>
              <a:buSzPts val="1100"/>
              <a:buAutoNum type="arabicPeriod"/>
            </a:pPr>
            <a:r>
              <a:rPr lang="en-GB"/>
              <a:t>Bastante </a:t>
            </a:r>
            <a:r>
              <a:rPr lang="en-GB">
                <a:solidFill>
                  <a:schemeClr val="dk1"/>
                </a:solidFill>
              </a:rPr>
              <a:t>conocimiento</a:t>
            </a:r>
            <a:endParaRPr/>
          </a:p>
          <a:p>
            <a:pPr indent="-298450" lvl="0" marL="457200" rtl="0" algn="l">
              <a:lnSpc>
                <a:spcPct val="100000"/>
              </a:lnSpc>
              <a:spcBef>
                <a:spcPts val="0"/>
              </a:spcBef>
              <a:spcAft>
                <a:spcPts val="0"/>
              </a:spcAft>
              <a:buSzPts val="1100"/>
              <a:buAutoNum type="arabicPeriod"/>
            </a:pPr>
            <a:r>
              <a:rPr lang="en-GB"/>
              <a:t>Gurú del diseño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¿POR QUÉ ELEGISTE EL CURSO? / </a:t>
            </a:r>
            <a:r>
              <a:rPr lang="en-GB"/>
              <a:t>Opciones:</a:t>
            </a:r>
            <a:endParaRPr/>
          </a:p>
          <a:p>
            <a:pPr indent="-298450" lvl="0" marL="457200" rtl="0" algn="l">
              <a:lnSpc>
                <a:spcPct val="100000"/>
              </a:lnSpc>
              <a:spcBef>
                <a:spcPts val="0"/>
              </a:spcBef>
              <a:spcAft>
                <a:spcPts val="0"/>
              </a:spcAft>
              <a:buSzPts val="1100"/>
              <a:buAutoNum type="arabicPeriod"/>
            </a:pPr>
            <a:r>
              <a:rPr lang="en-GB"/>
              <a:t>Soy curioso/a y siempre quiero aprender más.</a:t>
            </a:r>
            <a:endParaRPr/>
          </a:p>
          <a:p>
            <a:pPr indent="-298450" lvl="0" marL="457200" rtl="0" algn="l">
              <a:lnSpc>
                <a:spcPct val="100000"/>
              </a:lnSpc>
              <a:spcBef>
                <a:spcPts val="0"/>
              </a:spcBef>
              <a:spcAft>
                <a:spcPts val="0"/>
              </a:spcAft>
              <a:buSzPts val="1100"/>
              <a:buAutoNum type="arabicPeriod"/>
            </a:pPr>
            <a:r>
              <a:rPr lang="en-GB"/>
              <a:t>Quiero emprender o mejorar mi camino Freelance.</a:t>
            </a:r>
            <a:endParaRPr/>
          </a:p>
          <a:p>
            <a:pPr indent="-298450" lvl="0" marL="457200" rtl="0" algn="l">
              <a:lnSpc>
                <a:spcPct val="100000"/>
              </a:lnSpc>
              <a:spcBef>
                <a:spcPts val="0"/>
              </a:spcBef>
              <a:spcAft>
                <a:spcPts val="0"/>
              </a:spcAft>
              <a:buSzPts val="1100"/>
              <a:buAutoNum type="arabicPeriod"/>
            </a:pPr>
            <a:r>
              <a:rPr lang="en-GB"/>
              <a:t>Quiero perfeccionar o desenvolverme de forma profesional o laboral.</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Sólo se muestra la primera clase.</a:t>
            </a:r>
            <a:br>
              <a:rPr lang="en-GB"/>
            </a:br>
            <a:r>
              <a:rPr lang="en-GB"/>
              <a:t>Cuando se haga la presentación de los desafíos en la primera clase, se sugiere complementar con la cantidad que hay de los mismos a lo largo de la cursada.</a:t>
            </a:r>
            <a:endParaRPr/>
          </a:p>
          <a:p>
            <a:pPr indent="0" lvl="0" marL="0" rtl="0" algn="l">
              <a:lnSpc>
                <a:spcPct val="100000"/>
              </a:lnSpc>
              <a:spcBef>
                <a:spcPts val="0"/>
              </a:spcBef>
              <a:spcAft>
                <a:spcPts val="0"/>
              </a:spcAft>
              <a:buSzPts val="1100"/>
              <a:buNone/>
            </a:pPr>
            <a:r>
              <a:rPr b="1" lang="en-GB"/>
              <a:t>Otras sugerencias:</a:t>
            </a:r>
            <a:endParaRPr b="1"/>
          </a:p>
          <a:p>
            <a:pPr indent="-298450" lvl="0" marL="457200" rtl="0" algn="l">
              <a:lnSpc>
                <a:spcPct val="100000"/>
              </a:lnSpc>
              <a:spcBef>
                <a:spcPts val="0"/>
              </a:spcBef>
              <a:spcAft>
                <a:spcPts val="0"/>
              </a:spcAft>
              <a:buSzPts val="1100"/>
              <a:buChar char="-"/>
            </a:pPr>
            <a:r>
              <a:rPr lang="en-GB"/>
              <a:t>No solicitar más de un desafío entregable por clase a los estudiantes.</a:t>
            </a:r>
            <a:endParaRPr/>
          </a:p>
          <a:p>
            <a:pPr indent="-298450" lvl="0" marL="457200" rtl="0" algn="l">
              <a:lnSpc>
                <a:spcPct val="100000"/>
              </a:lnSpc>
              <a:spcBef>
                <a:spcPts val="0"/>
              </a:spcBef>
              <a:spcAft>
                <a:spcPts val="0"/>
              </a:spcAft>
              <a:buSzPts val="1100"/>
              <a:buChar char="-"/>
            </a:pPr>
            <a:r>
              <a:rPr lang="en-GB"/>
              <a:t>Si se utiliza un desafío genérico, si bien no se entregan, que demuestre una finalidad. Por ejemplo, puede utilizarse para solicitar algo puntual de tarea: “Para la próxima clase traer anotado…” o ser la práctica necesaria para otro entregable vinculado con el Proyecto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Sólo se muestra la primera clase.</a:t>
            </a:r>
            <a:br>
              <a:rPr lang="en-GB"/>
            </a:br>
            <a:r>
              <a:rPr lang="en-GB"/>
              <a:t>Cuando se haga la presentación de los desafíos en la primera clase, se sugiere complementar con la cantidad que hay de los mismos a lo largo de la cursada.</a:t>
            </a:r>
            <a:endParaRPr/>
          </a:p>
          <a:p>
            <a:pPr indent="0" lvl="0" marL="0" rtl="0" algn="l">
              <a:lnSpc>
                <a:spcPct val="100000"/>
              </a:lnSpc>
              <a:spcBef>
                <a:spcPts val="0"/>
              </a:spcBef>
              <a:spcAft>
                <a:spcPts val="0"/>
              </a:spcAft>
              <a:buSzPts val="1100"/>
              <a:buNone/>
            </a:pPr>
            <a:r>
              <a:rPr b="1" lang="en-GB"/>
              <a:t>Otras sugerencias:</a:t>
            </a:r>
            <a:endParaRPr b="1"/>
          </a:p>
          <a:p>
            <a:pPr indent="-298450" lvl="0" marL="457200" rtl="0" algn="l">
              <a:lnSpc>
                <a:spcPct val="100000"/>
              </a:lnSpc>
              <a:spcBef>
                <a:spcPts val="0"/>
              </a:spcBef>
              <a:spcAft>
                <a:spcPts val="0"/>
              </a:spcAft>
              <a:buSzPts val="1100"/>
              <a:buChar char="-"/>
            </a:pPr>
            <a:r>
              <a:rPr lang="en-GB"/>
              <a:t>No solicitar más de un desafío entregable por clase a los estudiantes.</a:t>
            </a:r>
            <a:endParaRPr/>
          </a:p>
          <a:p>
            <a:pPr indent="-298450" lvl="0" marL="457200" rtl="0" algn="l">
              <a:lnSpc>
                <a:spcPct val="100000"/>
              </a:lnSpc>
              <a:spcBef>
                <a:spcPts val="0"/>
              </a:spcBef>
              <a:spcAft>
                <a:spcPts val="0"/>
              </a:spcAft>
              <a:buSzPts val="1100"/>
              <a:buChar char="-"/>
            </a:pPr>
            <a:r>
              <a:rPr lang="en-GB"/>
              <a:t>Si se utiliza un desafío genérico, si bien no se entregan, que demuestre una finalidad. Por ejemplo, puede utilizarse para solicitar algo puntual de tarea: “Para la próxima clase traer anotado…” o ser la práctica necesaria para otro entregable vinculado con el Proyecto</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Primera clase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Primera clase</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Primera clase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Primera clase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a:ea typeface="Helvetica Neue"/>
                <a:cs typeface="Helvetica Neue"/>
                <a:sym typeface="Helvetica Neue"/>
              </a:rPr>
              <a:t>Primera Clase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chemeClr val="dk1"/>
                </a:solidFill>
                <a:highlight>
                  <a:schemeClr val="lt1"/>
                </a:highlight>
                <a:latin typeface="Helvetica Neue"/>
                <a:ea typeface="Helvetica Neue"/>
                <a:cs typeface="Helvetica Neue"/>
                <a:sym typeface="Helvetica Neue"/>
              </a:rPr>
              <a:t>Primera clase</a:t>
            </a:r>
            <a:endParaRPr sz="12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bde3cddc3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bde3cddc3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GB" sz="1200">
                <a:solidFill>
                  <a:schemeClr val="dk1"/>
                </a:solidFill>
                <a:latin typeface="Didact Gothic"/>
                <a:ea typeface="Didact Gothic"/>
                <a:cs typeface="Didact Gothic"/>
                <a:sym typeface="Didact Gothic"/>
              </a:rPr>
              <a:t>Un </a:t>
            </a:r>
            <a:r>
              <a:rPr i="1" lang="en-GB" sz="1200">
                <a:solidFill>
                  <a:schemeClr val="dk1"/>
                </a:solidFill>
                <a:latin typeface="Didact Gothic"/>
                <a:ea typeface="Didact Gothic"/>
                <a:cs typeface="Didact Gothic"/>
                <a:sym typeface="Didact Gothic"/>
              </a:rPr>
              <a:t>sketch</a:t>
            </a:r>
            <a:r>
              <a:rPr lang="en-GB" sz="1200">
                <a:solidFill>
                  <a:schemeClr val="dk1"/>
                </a:solidFill>
                <a:latin typeface="Didact Gothic"/>
                <a:ea typeface="Didact Gothic"/>
                <a:cs typeface="Didact Gothic"/>
                <a:sym typeface="Didact Gothic"/>
              </a:rPr>
              <a:t> es un dibujo rápido o bosquejo de guía general que no tiene por qué tener muchos detalles y que reproduce un concepto, idea o generalidad de un proyecto de una manera muy sencilla. Por generalidad se realiza a mano con lápiz y borrador por su facilidad en el momento de plasmar una base o punto de partida.</a:t>
            </a:r>
            <a:endParaRPr sz="1200">
              <a:solidFill>
                <a:schemeClr val="dk1"/>
              </a:solidFill>
              <a:latin typeface="Didact Gothic"/>
              <a:ea typeface="Didact Gothic"/>
              <a:cs typeface="Didact Gothic"/>
              <a:sym typeface="Didact Gothic"/>
            </a:endParaRPr>
          </a:p>
          <a:p>
            <a:pPr indent="0" lvl="0" marL="0" rtl="0" algn="l">
              <a:lnSpc>
                <a:spcPct val="150000"/>
              </a:lnSpc>
              <a:spcBef>
                <a:spcPts val="1100"/>
              </a:spcBef>
              <a:spcAft>
                <a:spcPts val="110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Es una representación estática en baja calidad de un diseño. Considere a los Wireframes como la columna vertebral de su diseño donde tendrá una representación de cada parte importante del producto final.</a:t>
            </a:r>
            <a:endParaRPr sz="1200">
              <a:solidFill>
                <a:schemeClr val="dk1"/>
              </a:solidFill>
              <a:latin typeface="Didact Gothic"/>
              <a:ea typeface="Didact Gothic"/>
              <a:cs typeface="Didact Gothic"/>
              <a:sym typeface="Didact Gothic"/>
            </a:endParaRPr>
          </a:p>
          <a:p>
            <a:pPr indent="0" lvl="0" marL="0" rtl="0" algn="l">
              <a:lnSpc>
                <a:spcPct val="150000"/>
              </a:lnSpc>
              <a:spcBef>
                <a:spcPts val="110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 name="Google Shape;865;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 name="Google Shape;871;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Didact Gothic"/>
              <a:buChar char="●"/>
            </a:pPr>
            <a:r>
              <a:rPr lang="en-GB" sz="1200">
                <a:solidFill>
                  <a:schemeClr val="dk1"/>
                </a:solidFill>
                <a:latin typeface="Didact Gothic"/>
                <a:ea typeface="Didact Gothic"/>
                <a:cs typeface="Didact Gothic"/>
                <a:sym typeface="Didact Gothic"/>
              </a:rPr>
              <a:t>Representa la estructura de la información, visualiza el contenido y demuestra las funcionalidades básicas de una manera estática.</a:t>
            </a:r>
            <a:endParaRPr sz="1200">
              <a:solidFill>
                <a:schemeClr val="dk1"/>
              </a:solidFill>
              <a:latin typeface="Didact Gothic"/>
              <a:ea typeface="Didact Gothic"/>
              <a:cs typeface="Didact Gothic"/>
              <a:sym typeface="Didact Gothic"/>
            </a:endParaRPr>
          </a:p>
          <a:p>
            <a:pPr indent="-304800" lvl="0" marL="457200" rtl="0" algn="l">
              <a:lnSpc>
                <a:spcPct val="150000"/>
              </a:lnSpc>
              <a:spcBef>
                <a:spcPts val="0"/>
              </a:spcBef>
              <a:spcAft>
                <a:spcPts val="0"/>
              </a:spcAft>
              <a:buClr>
                <a:schemeClr val="dk1"/>
              </a:buClr>
              <a:buSzPts val="1200"/>
              <a:buFont typeface="Didact Gothic"/>
              <a:buChar char="●"/>
            </a:pPr>
            <a:r>
              <a:rPr lang="en-GB" sz="1200">
                <a:solidFill>
                  <a:schemeClr val="dk1"/>
                </a:solidFill>
                <a:latin typeface="Didact Gothic"/>
                <a:ea typeface="Didact Gothic"/>
                <a:cs typeface="Didact Gothic"/>
                <a:sym typeface="Didact Gothic"/>
              </a:rPr>
              <a:t>Permite revisar la parte visual real del proyecto.</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Simula la interacción interfaz-usuario y debe permitir que el usuario:</a:t>
            </a:r>
            <a:endParaRPr sz="1200">
              <a:solidFill>
                <a:schemeClr val="dk1"/>
              </a:solidFill>
              <a:latin typeface="Didact Gothic"/>
              <a:ea typeface="Didact Gothic"/>
              <a:cs typeface="Didact Gothic"/>
              <a:sym typeface="Didact Gothic"/>
            </a:endParaRPr>
          </a:p>
          <a:p>
            <a:pPr indent="-304800" lvl="0" marL="457200" rtl="0" algn="l">
              <a:lnSpc>
                <a:spcPct val="150000"/>
              </a:lnSpc>
              <a:spcBef>
                <a:spcPts val="1100"/>
              </a:spcBef>
              <a:spcAft>
                <a:spcPts val="0"/>
              </a:spcAft>
              <a:buClr>
                <a:schemeClr val="dk1"/>
              </a:buClr>
              <a:buSzPts val="1200"/>
              <a:buFont typeface="Didact Gothic"/>
              <a:buChar char="●"/>
            </a:pPr>
            <a:r>
              <a:rPr lang="en-GB" sz="1200">
                <a:solidFill>
                  <a:schemeClr val="dk1"/>
                </a:solidFill>
                <a:latin typeface="Didact Gothic"/>
                <a:ea typeface="Didact Gothic"/>
                <a:cs typeface="Didact Gothic"/>
                <a:sym typeface="Didact Gothic"/>
              </a:rPr>
              <a:t>Experimente interactuando con la interfaz y contenido del proyecto.</a:t>
            </a:r>
            <a:endParaRPr sz="1200">
              <a:solidFill>
                <a:schemeClr val="dk1"/>
              </a:solidFill>
              <a:latin typeface="Didact Gothic"/>
              <a:ea typeface="Didact Gothic"/>
              <a:cs typeface="Didact Gothic"/>
              <a:sym typeface="Didact Gothic"/>
            </a:endParaRPr>
          </a:p>
          <a:p>
            <a:pPr indent="-304800" lvl="0" marL="457200" rtl="0" algn="l">
              <a:lnSpc>
                <a:spcPct val="150000"/>
              </a:lnSpc>
              <a:spcBef>
                <a:spcPts val="0"/>
              </a:spcBef>
              <a:spcAft>
                <a:spcPts val="0"/>
              </a:spcAft>
              <a:buClr>
                <a:schemeClr val="dk1"/>
              </a:buClr>
              <a:buSzPts val="1200"/>
              <a:buFont typeface="Didact Gothic"/>
              <a:buChar char="●"/>
            </a:pPr>
            <a:r>
              <a:rPr lang="en-GB" sz="1200">
                <a:solidFill>
                  <a:schemeClr val="dk1"/>
                </a:solidFill>
                <a:latin typeface="Didact Gothic"/>
                <a:ea typeface="Didact Gothic"/>
                <a:cs typeface="Didact Gothic"/>
                <a:sym typeface="Didact Gothic"/>
              </a:rPr>
              <a:t>Pruebe las principales interacciones de una manera similar al producto final.</a:t>
            </a:r>
            <a:endParaRPr sz="1200">
              <a:solidFill>
                <a:schemeClr val="dk1"/>
              </a:solidFill>
              <a:latin typeface="Didact Gothic"/>
              <a:ea typeface="Didact Gothic"/>
              <a:cs typeface="Didact Gothic"/>
              <a:sym typeface="Didact Gothic"/>
            </a:endParaRPr>
          </a:p>
          <a:p>
            <a:pPr indent="0" lvl="0" marL="0" rtl="0" algn="l">
              <a:lnSpc>
                <a:spcPct val="150000"/>
              </a:lnSpc>
              <a:spcBef>
                <a:spcPts val="1100"/>
              </a:spcBef>
              <a:spcAft>
                <a:spcPts val="1100"/>
              </a:spcAft>
              <a:buSzPts val="1100"/>
              <a:buNone/>
            </a:pPr>
            <a:r>
              <a:t/>
            </a:r>
            <a:endParaRPr b="1"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 name="Google Shape;897;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6" name="Google Shape;926;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 name="Google Shape;931;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5" name="Google Shape;955;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3" name="Google Shape;963;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1" name="Google Shape;971;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9" name="Google Shape;979;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6" name="Google Shape;986;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4" name="Google Shape;994;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2" name="Google Shape;1002;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52" name="Google Shape;52;p13"/>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800"/>
              <a:buNone/>
              <a:defRPr/>
            </a:lvl1pPr>
            <a:lvl2pPr indent="-228600" lvl="1" marL="914400" rtl="0" algn="l">
              <a:spcBef>
                <a:spcPts val="1600"/>
              </a:spcBef>
              <a:spcAft>
                <a:spcPts val="0"/>
              </a:spcAft>
              <a:buSzPts val="1400"/>
              <a:buNone/>
              <a:defRPr/>
            </a:lvl2pPr>
            <a:lvl3pPr indent="-228600" lvl="2" marL="1371600" rtl="0" algn="l">
              <a:spcBef>
                <a:spcPts val="1600"/>
              </a:spcBef>
              <a:spcAft>
                <a:spcPts val="0"/>
              </a:spcAft>
              <a:buSzPts val="1400"/>
              <a:buNone/>
              <a:defRPr/>
            </a:lvl3pPr>
            <a:lvl4pPr indent="-228600" lvl="3" marL="1828800" rtl="0" algn="l">
              <a:spcBef>
                <a:spcPts val="1600"/>
              </a:spcBef>
              <a:spcAft>
                <a:spcPts val="0"/>
              </a:spcAft>
              <a:buSzPts val="1400"/>
              <a:buNone/>
              <a:defRPr/>
            </a:lvl4pPr>
            <a:lvl5pPr indent="-228600" lvl="4" marL="2286000" rtl="0" algn="l">
              <a:spcBef>
                <a:spcPts val="1600"/>
              </a:spcBef>
              <a:spcAft>
                <a:spcPts val="0"/>
              </a:spcAft>
              <a:buSzPts val="1400"/>
              <a:buNone/>
              <a:defRPr/>
            </a:lvl5pPr>
            <a:lvl6pPr indent="-228600" lvl="5" marL="2743200" rtl="0" algn="l">
              <a:spcBef>
                <a:spcPts val="1600"/>
              </a:spcBef>
              <a:spcAft>
                <a:spcPts val="0"/>
              </a:spcAft>
              <a:buSzPts val="1400"/>
              <a:buNone/>
              <a:defRPr/>
            </a:lvl6pPr>
            <a:lvl7pPr indent="-228600" lvl="6" marL="3200400" rtl="0" algn="l">
              <a:spcBef>
                <a:spcPts val="1600"/>
              </a:spcBef>
              <a:spcAft>
                <a:spcPts val="0"/>
              </a:spcAft>
              <a:buSzPts val="1400"/>
              <a:buNone/>
              <a:defRPr/>
            </a:lvl7pPr>
            <a:lvl8pPr indent="-228600" lvl="7" marL="3657600" rtl="0" algn="l">
              <a:spcBef>
                <a:spcPts val="1600"/>
              </a:spcBef>
              <a:spcAft>
                <a:spcPts val="0"/>
              </a:spcAft>
              <a:buSzPts val="1400"/>
              <a:buNone/>
              <a:defRPr/>
            </a:lvl8pPr>
            <a:lvl9pPr indent="-228600" lvl="8" marL="4114800" rtl="0" algn="l">
              <a:spcBef>
                <a:spcPts val="1600"/>
              </a:spcBef>
              <a:spcAft>
                <a:spcPts val="160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6" name="Google Shape;56;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7" name="Google Shape;5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sp>
        <p:nvSpPr>
          <p:cNvPr id="67" name="Google Shape;67;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8" name="Google Shape;68;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9" name="Shape 69"/>
        <p:cNvGrpSpPr/>
        <p:nvPr/>
      </p:nvGrpSpPr>
      <p:grpSpPr>
        <a:xfrm>
          <a:off x="0" y="0"/>
          <a:ext cx="0" cy="0"/>
          <a:chOff x="0" y="0"/>
          <a:chExt cx="0" cy="0"/>
        </a:xfrm>
      </p:grpSpPr>
      <p:sp>
        <p:nvSpPr>
          <p:cNvPr id="70" name="Google Shape;7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2" name="Google Shape;7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7" name="Google Shape;7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2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3" name="Google Shape;83;p2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2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7" name="Google Shape;8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1" name="Google Shape;91;p2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2" name="Google Shape;92;p2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3" name="Google Shape;9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2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6" name="Google Shape;9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sp>
        <p:nvSpPr>
          <p:cNvPr id="98" name="Google Shape;98;p2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9" name="Google Shape;99;p2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0" name="Google Shape;10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 name="Shape 104"/>
        <p:cNvGrpSpPr/>
        <p:nvPr/>
      </p:nvGrpSpPr>
      <p:grpSpPr>
        <a:xfrm>
          <a:off x="0" y="0"/>
          <a:ext cx="0" cy="0"/>
          <a:chOff x="0" y="0"/>
          <a:chExt cx="0" cy="0"/>
        </a:xfrm>
      </p:grpSpPr>
      <p:sp>
        <p:nvSpPr>
          <p:cNvPr id="105" name="Google Shape;105;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06" name="Google Shape;106;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7" name="Google Shape;10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8" name="Shape 58"/>
        <p:cNvGrpSpPr/>
        <p:nvPr/>
      </p:nvGrpSpPr>
      <p:grpSpPr>
        <a:xfrm>
          <a:off x="0" y="0"/>
          <a:ext cx="0" cy="0"/>
          <a:chOff x="0" y="0"/>
          <a:chExt cx="0" cy="0"/>
        </a:xfrm>
      </p:grpSpPr>
      <p:sp>
        <p:nvSpPr>
          <p:cNvPr id="59" name="Google Shape;59;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0" name="Google Shape;60;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61" name="Google Shape;61;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23.png"/><Relationship Id="rId7" Type="http://schemas.openxmlformats.org/officeDocument/2006/relationships/image" Target="../media/image1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png"/><Relationship Id="rId4" Type="http://schemas.openxmlformats.org/officeDocument/2006/relationships/image" Target="../media/image8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png"/><Relationship Id="rId4" Type="http://schemas.openxmlformats.org/officeDocument/2006/relationships/image" Target="../media/image7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82.png"/><Relationship Id="rId4" Type="http://schemas.openxmlformats.org/officeDocument/2006/relationships/image" Target="../media/image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7.xml"/><Relationship Id="rId3" Type="http://schemas.openxmlformats.org/officeDocument/2006/relationships/image" Target="../media/image4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4.png"/><Relationship Id="rId4" Type="http://schemas.openxmlformats.org/officeDocument/2006/relationships/image" Target="../media/image4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4.pn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docs.google.com/document/d/1XZKjU31f8OhIwha25bocLGg5zrggxDbiC9J6tahq0Dw/edit?usp=sharing" TargetMode="External"/><Relationship Id="rId4" Type="http://schemas.openxmlformats.org/officeDocument/2006/relationships/image" Target="../media/image4.png"/><Relationship Id="rId5" Type="http://schemas.openxmlformats.org/officeDocument/2006/relationships/image" Target="../media/image1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4.png"/><Relationship Id="rId4" Type="http://schemas.openxmlformats.org/officeDocument/2006/relationships/image" Target="../media/image8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4.png"/><Relationship Id="rId4" Type="http://schemas.openxmlformats.org/officeDocument/2006/relationships/image" Target="../media/image5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4.png"/><Relationship Id="rId4" Type="http://schemas.openxmlformats.org/officeDocument/2006/relationships/image" Target="../media/image8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4.png"/><Relationship Id="rId4" Type="http://schemas.openxmlformats.org/officeDocument/2006/relationships/image" Target="../media/image5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hyperlink" Target="https://balsamiq.com/wireframes/desktop/" TargetMode="External"/><Relationship Id="rId4" Type="http://schemas.openxmlformats.org/officeDocument/2006/relationships/hyperlink" Target="https://www.sublimetext.com/3" TargetMode="External"/><Relationship Id="rId9" Type="http://schemas.openxmlformats.org/officeDocument/2006/relationships/image" Target="../media/image89.png"/><Relationship Id="rId5" Type="http://schemas.openxmlformats.org/officeDocument/2006/relationships/hyperlink" Target="https://visualstudio.microsoft.com/es/downloads/?rr=https%3A%2F%2Fwww.google.com%2F" TargetMode="External"/><Relationship Id="rId6" Type="http://schemas.openxmlformats.org/officeDocument/2006/relationships/hyperlink" Target="https://drive.google.com/file/d/1OPVqfHoAE_BNAVJVn6IcT8I5rany-6Ot/view?usp=sharing" TargetMode="External"/><Relationship Id="rId7" Type="http://schemas.openxmlformats.org/officeDocument/2006/relationships/hyperlink" Target="https://drive.google.com/file/d/12nYVWOBQi3bYoc2C-I7iZMK5Uiqg71vb/view?usp=sharing" TargetMode="External"/><Relationship Id="rId8" Type="http://schemas.openxmlformats.org/officeDocument/2006/relationships/image" Target="../media/image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9.png"/><Relationship Id="rId4" Type="http://schemas.openxmlformats.org/officeDocument/2006/relationships/image" Target="../media/image5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86.png"/><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hyperlink" Target="https://www.youtube.com/watch?v=P3pFRCFodog" TargetMode="External"/><Relationship Id="rId4" Type="http://schemas.openxmlformats.org/officeDocument/2006/relationships/image" Target="../media/image2.png"/><Relationship Id="rId5" Type="http://schemas.openxmlformats.org/officeDocument/2006/relationships/image" Target="../media/image88.png"/><Relationship Id="rId6" Type="http://schemas.openxmlformats.org/officeDocument/2006/relationships/image" Target="../media/image8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8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hyperlink" Target="https://www.youtube.com/watch?v=dIGxJCqLJlY" TargetMode="External"/><Relationship Id="rId4" Type="http://schemas.openxmlformats.org/officeDocument/2006/relationships/hyperlink" Target="https://www.invisionapp.com/" TargetMode="External"/><Relationship Id="rId5" Type="http://schemas.openxmlformats.org/officeDocument/2006/relationships/hyperlink" Target="https://mzl.la/2PCaR3h" TargetMode="External"/><Relationship Id="rId6" Type="http://schemas.openxmlformats.org/officeDocument/2006/relationships/image" Target="../media/image4.png"/><Relationship Id="rId7" Type="http://schemas.openxmlformats.org/officeDocument/2006/relationships/image" Target="../media/image90.png"/><Relationship Id="rId8" Type="http://schemas.openxmlformats.org/officeDocument/2006/relationships/image" Target="../media/image8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0.xml"/><Relationship Id="rId3" Type="http://schemas.openxmlformats.org/officeDocument/2006/relationships/image" Target="../media/image45.png"/><Relationship Id="rId4" Type="http://schemas.openxmlformats.org/officeDocument/2006/relationships/image" Target="../media/image5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1.xml"/><Relationship Id="rId3" Type="http://schemas.openxmlformats.org/officeDocument/2006/relationships/hyperlink" Target="https://plataforma.coderhouse.com/beneficios" TargetMode="External"/><Relationship Id="rId4" Type="http://schemas.openxmlformats.org/officeDocument/2006/relationships/image" Target="../media/image56.png"/><Relationship Id="rId5" Type="http://schemas.openxmlformats.org/officeDocument/2006/relationships/image" Target="../media/image5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 Id="rId3" Type="http://schemas.openxmlformats.org/officeDocument/2006/relationships/image" Target="../media/image91.png"/><Relationship Id="rId4" Type="http://schemas.openxmlformats.org/officeDocument/2006/relationships/hyperlink" Target="https://plataforma.coderhouse.com/referidos?from=notification"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9.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1.png"/><Relationship Id="rId5"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6.jpg"/><Relationship Id="rId5" Type="http://schemas.openxmlformats.org/officeDocument/2006/relationships/hyperlink" Target="https://blog.ida.cl/estrategia-digital/diferencias-aplicacion-web-sitio-web/"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33.png"/><Relationship Id="rId6"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3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hyperlink" Target="http://www.coderhouse.com" TargetMode="External"/><Relationship Id="rId5" Type="http://schemas.openxmlformats.org/officeDocument/2006/relationships/image" Target="../media/image1.png"/><Relationship Id="rId6" Type="http://schemas.openxmlformats.org/officeDocument/2006/relationships/image" Target="../media/image3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4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3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4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3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balsamiq.com/wireframes/desktop/" TargetMode="Externa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hyperlink" Target="https://plataforma.coderhouse.com/video-tutoriales" TargetMode="External"/><Relationship Id="rId5"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www.sublimetext.com/3" TargetMode="Externa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49.gif"/><Relationship Id="rId5" Type="http://schemas.openxmlformats.org/officeDocument/2006/relationships/hyperlink" Target="https://tonalidad.es/blog/tuts/sublime-text-las-veinte-mejores-combinaciones-tecla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9.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 Id="rId3" Type="http://schemas.openxmlformats.org/officeDocument/2006/relationships/image" Target="../media/image45.png"/><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 Id="rId3" Type="http://schemas.openxmlformats.org/officeDocument/2006/relationships/hyperlink" Target="https://plataforma.coderhouse.com/beneficios" TargetMode="External"/><Relationship Id="rId4" Type="http://schemas.openxmlformats.org/officeDocument/2006/relationships/image" Target="../media/image56.png"/><Relationship Id="rId5"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9.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9.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png"/><Relationship Id="rId4" Type="http://schemas.openxmlformats.org/officeDocument/2006/relationships/hyperlink" Target="https://plataforma.coderhouse.com/video-tutoriales" TargetMode="External"/><Relationship Id="rId5" Type="http://schemas.openxmlformats.org/officeDocument/2006/relationships/image" Target="../media/image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png"/><Relationship Id="rId4" Type="http://schemas.openxmlformats.org/officeDocument/2006/relationships/image" Target="../media/image53.png"/><Relationship Id="rId5"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8.png"/><Relationship Id="rId4" Type="http://schemas.openxmlformats.org/officeDocument/2006/relationships/image" Target="../media/image4.png"/><Relationship Id="rId5"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png"/><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hyperlink" Target="https://federicodelpiano.github.io/proyecto_final/#" TargetMode="External"/><Relationship Id="rId4" Type="http://schemas.openxmlformats.org/officeDocument/2006/relationships/hyperlink" Target="https://jonarosas.github.io/proyecto_final/index.html" TargetMode="External"/><Relationship Id="rId9" Type="http://schemas.openxmlformats.org/officeDocument/2006/relationships/image" Target="../media/image57.png"/><Relationship Id="rId5" Type="http://schemas.openxmlformats.org/officeDocument/2006/relationships/hyperlink" Target="https://emilianop7.github.io/coder_final/" TargetMode="External"/><Relationship Id="rId6" Type="http://schemas.openxmlformats.org/officeDocument/2006/relationships/hyperlink" Target="https://silvina645.github.io/final/index.html" TargetMode="External"/><Relationship Id="rId7" Type="http://schemas.openxmlformats.org/officeDocument/2006/relationships/hyperlink" Target="http://www.coderhouse.com/proyectos" TargetMode="External"/><Relationship Id="rId8" Type="http://schemas.openxmlformats.org/officeDocument/2006/relationships/image" Target="../media/image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7.pn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23.png"/><Relationship Id="rId7" Type="http://schemas.openxmlformats.org/officeDocument/2006/relationships/image" Target="../media/image1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s://docs.google.com/document/d/142pZ0RhNUtg6SoTsgK0Eh9EJ7VtHUBtfKQNuXnY9jao/edit#" TargetMode="External"/><Relationship Id="rId4" Type="http://schemas.openxmlformats.org/officeDocument/2006/relationships/image" Target="../media/image4.png"/><Relationship Id="rId5" Type="http://schemas.openxmlformats.org/officeDocument/2006/relationships/image" Target="../media/image1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5.xml"/><Relationship Id="rId3" Type="http://schemas.openxmlformats.org/officeDocument/2006/relationships/image" Target="../media/image21.png"/><Relationship Id="rId4" Type="http://schemas.openxmlformats.org/officeDocument/2006/relationships/image" Target="../media/image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6.png"/><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7.png"/><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0.png"/><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61.png"/><Relationship Id="rId4" Type="http://schemas.openxmlformats.org/officeDocument/2006/relationships/image" Target="../media/image65.png"/><Relationship Id="rId5" Type="http://schemas.openxmlformats.org/officeDocument/2006/relationships/image" Target="../media/image69.png"/><Relationship Id="rId6" Type="http://schemas.openxmlformats.org/officeDocument/2006/relationships/image" Target="../media/image74.png"/><Relationship Id="rId7" Type="http://schemas.openxmlformats.org/officeDocument/2006/relationships/image" Target="../media/image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png"/><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68.jpg"/><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hyperlink" Target="https://fonts.google.com/" TargetMode="External"/><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hyperlink" Target="https://www.colourlovers.com/" TargetMode="External"/><Relationship Id="rId4" Type="http://schemas.openxmlformats.org/officeDocument/2006/relationships/hyperlink" Target="https://color.adobe.com/es/create/color-wheel" TargetMode="External"/><Relationship Id="rId5" Type="http://schemas.openxmlformats.org/officeDocument/2006/relationships/hyperlink" Target="https://www.awwwards.com/" TargetMode="External"/><Relationship Id="rId6" Type="http://schemas.openxmlformats.org/officeDocument/2006/relationships/image" Target="../media/image77.png"/><Relationship Id="rId7" Type="http://schemas.openxmlformats.org/officeDocument/2006/relationships/image" Target="../media/image79.png"/><Relationship Id="rId8" Type="http://schemas.openxmlformats.org/officeDocument/2006/relationships/hyperlink" Target="https://drive.google.com/drive/folders/1vL4JiK04MZcibFbL-5rzwrWAdjteBS-i?usp=sharing"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3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png"/><Relationship Id="rId4" Type="http://schemas.openxmlformats.org/officeDocument/2006/relationships/image" Target="../media/image1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76.jpg"/><Relationship Id="rId4" Type="http://schemas.openxmlformats.org/officeDocument/2006/relationships/hyperlink" Target="http://www.coderhouse.com" TargetMode="External"/><Relationship Id="rId5" Type="http://schemas.openxmlformats.org/officeDocument/2006/relationships/image" Target="../media/image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png"/><Relationship Id="rId4" Type="http://schemas.openxmlformats.org/officeDocument/2006/relationships/image" Target="../media/image7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png"/><Relationship Id="rId4" Type="http://schemas.openxmlformats.org/officeDocument/2006/relationships/image" Target="../media/image2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png"/><Relationship Id="rId4" Type="http://schemas.openxmlformats.org/officeDocument/2006/relationships/hyperlink" Target="https://www.w3.org/QA/Tips/Doctype.html.e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30"/>
          <p:cNvSpPr txBox="1"/>
          <p:nvPr/>
        </p:nvSpPr>
        <p:spPr>
          <a:xfrm>
            <a:off x="2259600" y="2252413"/>
            <a:ext cx="4624800" cy="11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¡LES DAMOS LA BIENVENIDA!</a:t>
            </a:r>
            <a:endParaRPr b="0" i="1" sz="4800" u="none" cap="none" strike="noStrike">
              <a:solidFill>
                <a:srgbClr val="E0FF00"/>
              </a:solidFill>
              <a:latin typeface="Anton"/>
              <a:ea typeface="Anton"/>
              <a:cs typeface="Anton"/>
              <a:sym typeface="Anton"/>
            </a:endParaRPr>
          </a:p>
        </p:txBody>
      </p:sp>
      <p:sp>
        <p:nvSpPr>
          <p:cNvPr id="113" name="Google Shape;113;p30"/>
          <p:cNvSpPr txBox="1"/>
          <p:nvPr/>
        </p:nvSpPr>
        <p:spPr>
          <a:xfrm>
            <a:off x="3071988" y="3725500"/>
            <a:ext cx="3000000" cy="561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rgbClr val="E0FF00"/>
                </a:solidFill>
                <a:latin typeface="Helvetica Neue"/>
                <a:ea typeface="Helvetica Neue"/>
                <a:cs typeface="Helvetica Neue"/>
                <a:sym typeface="Helvetica Neue"/>
              </a:rPr>
              <a:t>¿Están listos?</a:t>
            </a:r>
            <a:endParaRPr b="0" i="0" sz="1400" u="none" cap="none" strike="noStrike">
              <a:solidFill>
                <a:srgbClr val="E0FF00"/>
              </a:solidFill>
              <a:latin typeface="Helvetica Neue"/>
              <a:ea typeface="Helvetica Neue"/>
              <a:cs typeface="Helvetica Neue"/>
              <a:sym typeface="Helvetica Neue"/>
            </a:endParaRPr>
          </a:p>
        </p:txBody>
      </p:sp>
      <p:pic>
        <p:nvPicPr>
          <p:cNvPr descr="Man Dancing on Apple iOS 12.2" id="114" name="Google Shape;114;p30"/>
          <p:cNvPicPr preferRelativeResize="0"/>
          <p:nvPr/>
        </p:nvPicPr>
        <p:blipFill rotWithShape="1">
          <a:blip r:embed="rId4">
            <a:alphaModFix/>
          </a:blip>
          <a:srcRect b="0" l="0" r="0" t="0"/>
          <a:stretch/>
        </p:blipFill>
        <p:spPr>
          <a:xfrm>
            <a:off x="3983400" y="631749"/>
            <a:ext cx="1177200" cy="117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9" name="Shape 189"/>
        <p:cNvGrpSpPr/>
        <p:nvPr/>
      </p:nvGrpSpPr>
      <p:grpSpPr>
        <a:xfrm>
          <a:off x="0" y="0"/>
          <a:ext cx="0" cy="0"/>
          <a:chOff x="0" y="0"/>
          <a:chExt cx="0" cy="0"/>
        </a:xfrm>
      </p:grpSpPr>
      <p:sp>
        <p:nvSpPr>
          <p:cNvPr id="190" name="Google Shape;190;p39"/>
          <p:cNvSpPr/>
          <p:nvPr/>
        </p:nvSpPr>
        <p:spPr>
          <a:xfrm>
            <a:off x="1208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1" name="Google Shape;191;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92" name="Google Shape;192;p39"/>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9"/>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1</a:t>
            </a:r>
            <a:endParaRPr b="0" i="0" sz="1400" u="none" cap="none" strike="noStrike">
              <a:solidFill>
                <a:srgbClr val="000000"/>
              </a:solidFill>
              <a:latin typeface="Helvetica Neue"/>
              <a:ea typeface="Helvetica Neue"/>
              <a:cs typeface="Helvetica Neue"/>
              <a:sym typeface="Helvetica Neue"/>
            </a:endParaRPr>
          </a:p>
        </p:txBody>
      </p:sp>
      <p:sp>
        <p:nvSpPr>
          <p:cNvPr id="194" name="Google Shape;194;p39"/>
          <p:cNvSpPr txBox="1"/>
          <p:nvPr/>
        </p:nvSpPr>
        <p:spPr>
          <a:xfrm>
            <a:off x="37611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a:ea typeface="Helvetica Neue"/>
                <a:cs typeface="Helvetica Neue"/>
                <a:sym typeface="Helvetica Neue"/>
              </a:rPr>
              <a:t>Prototipado y conceptos básicos de HTML</a:t>
            </a:r>
            <a:endParaRPr b="1" i="0" sz="1200" u="none" cap="none" strike="noStrike">
              <a:solidFill>
                <a:srgbClr val="000000"/>
              </a:solidFill>
              <a:latin typeface="Helvetica Neue"/>
              <a:ea typeface="Helvetica Neue"/>
              <a:cs typeface="Helvetica Neue"/>
              <a:sym typeface="Helvetica Neue"/>
            </a:endParaRPr>
          </a:p>
        </p:txBody>
      </p:sp>
      <p:cxnSp>
        <p:nvCxnSpPr>
          <p:cNvPr id="195" name="Google Shape;195;p39"/>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6" name="Google Shape;196;p39"/>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97" name="Google Shape;197;p39"/>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8" name="Google Shape;198;p39"/>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9" name="Google Shape;199;p39"/>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200" name="Google Shape;200;p39"/>
          <p:cNvSpPr/>
          <p:nvPr/>
        </p:nvSpPr>
        <p:spPr>
          <a:xfrm>
            <a:off x="120890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9"/>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9"/>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0</a:t>
            </a:r>
            <a:endParaRPr b="0" i="0" sz="1400" u="none" cap="none" strike="noStrike">
              <a:solidFill>
                <a:srgbClr val="000000"/>
              </a:solidFill>
              <a:latin typeface="Helvetica Neue"/>
              <a:ea typeface="Helvetica Neue"/>
              <a:cs typeface="Helvetica Neue"/>
              <a:sym typeface="Helvetica Neue"/>
            </a:endParaRPr>
          </a:p>
        </p:txBody>
      </p:sp>
      <p:sp>
        <p:nvSpPr>
          <p:cNvPr id="203" name="Google Shape;203;p39"/>
          <p:cNvSpPr txBox="1"/>
          <p:nvPr/>
        </p:nvSpPr>
        <p:spPr>
          <a:xfrm>
            <a:off x="1377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GB" sz="1200" u="none" cap="none" strike="noStrike">
                <a:solidFill>
                  <a:schemeClr val="dk1"/>
                </a:solidFill>
                <a:latin typeface="Helvetica Neue"/>
                <a:ea typeface="Helvetica Neue"/>
                <a:cs typeface="Helvetica Neue"/>
                <a:sym typeface="Helvetica Neue"/>
              </a:rPr>
              <a:t>Inducción al curso de Desarrollo Web</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204" name="Google Shape;204;p39"/>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05" name="Google Shape;205;p39"/>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06" name="Google Shape;206;p39"/>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07" name="Google Shape;207;p39"/>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08" name="Google Shape;208;p39"/>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209" name="Google Shape;209;p39"/>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9"/>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9"/>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2</a:t>
            </a:r>
            <a:endParaRPr b="0" i="0" sz="1400" u="none" cap="none" strike="noStrike">
              <a:solidFill>
                <a:srgbClr val="000000"/>
              </a:solidFill>
              <a:latin typeface="Helvetica Neue"/>
              <a:ea typeface="Helvetica Neue"/>
              <a:cs typeface="Helvetica Neue"/>
              <a:sym typeface="Helvetica Neue"/>
            </a:endParaRPr>
          </a:p>
        </p:txBody>
      </p:sp>
      <p:sp>
        <p:nvSpPr>
          <p:cNvPr id="212" name="Google Shape;212;p39"/>
          <p:cNvSpPr txBox="1"/>
          <p:nvPr/>
        </p:nvSpPr>
        <p:spPr>
          <a:xfrm>
            <a:off x="6144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GB" sz="1200" u="none" cap="none" strike="noStrike">
                <a:solidFill>
                  <a:schemeClr val="dk1"/>
                </a:solidFill>
                <a:latin typeface="Helvetica Neue"/>
                <a:ea typeface="Helvetica Neue"/>
                <a:cs typeface="Helvetica Neue"/>
                <a:sym typeface="Helvetica Neue"/>
              </a:rPr>
              <a:t>Primeros pasos con HTML</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213" name="Google Shape;213;p39"/>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14" name="Google Shape;214;p39"/>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15" name="Google Shape;215;p39"/>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16" name="Google Shape;216;p39"/>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17" name="Google Shape;217;p39"/>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218" name="Google Shape;218;p39"/>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219" name="Google Shape;219;p39"/>
          <p:cNvSpPr txBox="1"/>
          <p:nvPr/>
        </p:nvSpPr>
        <p:spPr>
          <a:xfrm>
            <a:off x="1727900" y="249478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INSTALACIÓN DE SUBLIME TEXT / V</a:t>
            </a:r>
            <a:r>
              <a:rPr lang="en-GB" sz="700">
                <a:latin typeface="Helvetica Neue"/>
                <a:ea typeface="Helvetica Neue"/>
                <a:cs typeface="Helvetica Neue"/>
                <a:sym typeface="Helvetica Neue"/>
              </a:rPr>
              <a:t>ISUAL CODE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20" name="Google Shape;220;p39"/>
          <p:cNvPicPr preferRelativeResize="0"/>
          <p:nvPr/>
        </p:nvPicPr>
        <p:blipFill rotWithShape="1">
          <a:blip r:embed="rId5">
            <a:alphaModFix/>
          </a:blip>
          <a:srcRect b="0" l="0" r="0" t="0"/>
          <a:stretch/>
        </p:blipFill>
        <p:spPr>
          <a:xfrm>
            <a:off x="1392100" y="2514213"/>
            <a:ext cx="365625" cy="365625"/>
          </a:xfrm>
          <a:prstGeom prst="rect">
            <a:avLst/>
          </a:prstGeom>
          <a:noFill/>
          <a:ln>
            <a:noFill/>
          </a:ln>
        </p:spPr>
      </p:pic>
      <p:sp>
        <p:nvSpPr>
          <p:cNvPr id="221" name="Google Shape;221;p39"/>
          <p:cNvSpPr txBox="1"/>
          <p:nvPr/>
        </p:nvSpPr>
        <p:spPr>
          <a:xfrm>
            <a:off x="1727900" y="2978600"/>
            <a:ext cx="13896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CREACIÓN DE UN ARCHIVO EN SUBLIME </a:t>
            </a:r>
            <a:r>
              <a:rPr lang="en-GB" sz="700">
                <a:latin typeface="Helvetica Neue"/>
                <a:ea typeface="Helvetica Neue"/>
                <a:cs typeface="Helvetica Neue"/>
                <a:sym typeface="Helvetica Neue"/>
              </a:rPr>
              <a:t>/ VISUAL</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22" name="Google Shape;222;p39"/>
          <p:cNvPicPr preferRelativeResize="0"/>
          <p:nvPr/>
        </p:nvPicPr>
        <p:blipFill rotWithShape="1">
          <a:blip r:embed="rId5">
            <a:alphaModFix/>
          </a:blip>
          <a:srcRect b="0" l="0" r="0" t="0"/>
          <a:stretch/>
        </p:blipFill>
        <p:spPr>
          <a:xfrm>
            <a:off x="1392100" y="2998025"/>
            <a:ext cx="365625" cy="365625"/>
          </a:xfrm>
          <a:prstGeom prst="rect">
            <a:avLst/>
          </a:prstGeom>
          <a:noFill/>
          <a:ln>
            <a:noFill/>
          </a:ln>
        </p:spPr>
      </p:pic>
      <p:sp>
        <p:nvSpPr>
          <p:cNvPr id="223" name="Google Shape;223;p39"/>
          <p:cNvSpPr txBox="1"/>
          <p:nvPr/>
        </p:nvSpPr>
        <p:spPr>
          <a:xfrm>
            <a:off x="1713400" y="3419425"/>
            <a:ext cx="13896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INSTALACIÓN DE BALSAMIQ</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24" name="Google Shape;224;p39"/>
          <p:cNvPicPr preferRelativeResize="0"/>
          <p:nvPr/>
        </p:nvPicPr>
        <p:blipFill rotWithShape="1">
          <a:blip r:embed="rId5">
            <a:alphaModFix/>
          </a:blip>
          <a:srcRect b="0" l="0" r="0" t="0"/>
          <a:stretch/>
        </p:blipFill>
        <p:spPr>
          <a:xfrm>
            <a:off x="1377600" y="3438850"/>
            <a:ext cx="365625" cy="365625"/>
          </a:xfrm>
          <a:prstGeom prst="rect">
            <a:avLst/>
          </a:prstGeom>
          <a:noFill/>
          <a:ln>
            <a:noFill/>
          </a:ln>
        </p:spPr>
      </p:pic>
      <p:pic>
        <p:nvPicPr>
          <p:cNvPr id="225" name="Google Shape;225;p39"/>
          <p:cNvPicPr preferRelativeResize="0"/>
          <p:nvPr/>
        </p:nvPicPr>
        <p:blipFill rotWithShape="1">
          <a:blip r:embed="rId6">
            <a:alphaModFix/>
          </a:blip>
          <a:srcRect b="0" l="0" r="0" t="0"/>
          <a:stretch/>
        </p:blipFill>
        <p:spPr>
          <a:xfrm>
            <a:off x="3858650" y="2519612"/>
            <a:ext cx="306000" cy="306000"/>
          </a:xfrm>
          <a:prstGeom prst="rect">
            <a:avLst/>
          </a:prstGeom>
          <a:noFill/>
          <a:ln>
            <a:noFill/>
          </a:ln>
        </p:spPr>
      </p:pic>
      <p:sp>
        <p:nvSpPr>
          <p:cNvPr id="226" name="Google Shape;226;p39"/>
          <p:cNvSpPr txBox="1"/>
          <p:nvPr/>
        </p:nvSpPr>
        <p:spPr>
          <a:xfrm>
            <a:off x="4177200" y="25308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SKETCH</a:t>
            </a:r>
            <a:endParaRPr b="0" i="0" sz="700" u="none" cap="none" strike="noStrike">
              <a:solidFill>
                <a:srgbClr val="000000"/>
              </a:solidFill>
              <a:latin typeface="Helvetica Neue"/>
              <a:ea typeface="Helvetica Neue"/>
              <a:cs typeface="Helvetica Neue"/>
              <a:sym typeface="Helvetica Neue"/>
            </a:endParaRPr>
          </a:p>
        </p:txBody>
      </p:sp>
      <p:sp>
        <p:nvSpPr>
          <p:cNvPr id="227" name="Google Shape;227;p39"/>
          <p:cNvSpPr txBox="1"/>
          <p:nvPr/>
        </p:nvSpPr>
        <p:spPr>
          <a:xfrm>
            <a:off x="4138575" y="296168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PRÁCTICA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28" name="Google Shape;228;p39"/>
          <p:cNvPicPr preferRelativeResize="0"/>
          <p:nvPr/>
        </p:nvPicPr>
        <p:blipFill rotWithShape="1">
          <a:blip r:embed="rId5">
            <a:alphaModFix/>
          </a:blip>
          <a:srcRect b="0" l="0" r="0" t="0"/>
          <a:stretch/>
        </p:blipFill>
        <p:spPr>
          <a:xfrm>
            <a:off x="3802775" y="2981113"/>
            <a:ext cx="365625" cy="365625"/>
          </a:xfrm>
          <a:prstGeom prst="rect">
            <a:avLst/>
          </a:prstGeom>
          <a:noFill/>
          <a:ln>
            <a:noFill/>
          </a:ln>
        </p:spPr>
      </p:pic>
      <p:pic>
        <p:nvPicPr>
          <p:cNvPr id="229" name="Google Shape;229;p39"/>
          <p:cNvPicPr preferRelativeResize="0"/>
          <p:nvPr/>
        </p:nvPicPr>
        <p:blipFill rotWithShape="1">
          <a:blip r:embed="rId6">
            <a:alphaModFix/>
          </a:blip>
          <a:srcRect b="0" l="0" r="0" t="0"/>
          <a:stretch/>
        </p:blipFill>
        <p:spPr>
          <a:xfrm>
            <a:off x="3858625" y="3483462"/>
            <a:ext cx="306000" cy="306000"/>
          </a:xfrm>
          <a:prstGeom prst="rect">
            <a:avLst/>
          </a:prstGeom>
          <a:noFill/>
          <a:ln>
            <a:noFill/>
          </a:ln>
        </p:spPr>
      </p:pic>
      <p:sp>
        <p:nvSpPr>
          <p:cNvPr id="230" name="Google Shape;230;p39"/>
          <p:cNvSpPr txBox="1"/>
          <p:nvPr/>
        </p:nvSpPr>
        <p:spPr>
          <a:xfrm>
            <a:off x="4177175" y="349471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NUEVO DOCUMENTO</a:t>
            </a:r>
            <a:endParaRPr b="0" i="0" sz="700" u="none" cap="none" strike="noStrike">
              <a:solidFill>
                <a:srgbClr val="000000"/>
              </a:solidFill>
              <a:latin typeface="Helvetica Neue"/>
              <a:ea typeface="Helvetica Neue"/>
              <a:cs typeface="Helvetica Neue"/>
              <a:sym typeface="Helvetica Neue"/>
            </a:endParaRPr>
          </a:p>
        </p:txBody>
      </p:sp>
      <p:sp>
        <p:nvSpPr>
          <p:cNvPr id="231" name="Google Shape;231;p39"/>
          <p:cNvSpPr txBox="1"/>
          <p:nvPr/>
        </p:nvSpPr>
        <p:spPr>
          <a:xfrm>
            <a:off x="4196575" y="384382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WIREFRAME Y ESQUELETO HTML</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32" name="Google Shape;232;p39"/>
          <p:cNvPicPr preferRelativeResize="0"/>
          <p:nvPr/>
        </p:nvPicPr>
        <p:blipFill rotWithShape="1">
          <a:blip r:embed="rId7">
            <a:alphaModFix/>
          </a:blip>
          <a:srcRect b="0" l="0" r="0" t="0"/>
          <a:stretch/>
        </p:blipFill>
        <p:spPr>
          <a:xfrm>
            <a:off x="3877450" y="3903425"/>
            <a:ext cx="307150" cy="307150"/>
          </a:xfrm>
          <a:prstGeom prst="rect">
            <a:avLst/>
          </a:prstGeom>
          <a:noFill/>
          <a:ln>
            <a:noFill/>
          </a:ln>
        </p:spPr>
      </p:pic>
      <p:pic>
        <p:nvPicPr>
          <p:cNvPr id="233" name="Google Shape;233;p39"/>
          <p:cNvPicPr preferRelativeResize="0"/>
          <p:nvPr/>
        </p:nvPicPr>
        <p:blipFill rotWithShape="1">
          <a:blip r:embed="rId6">
            <a:alphaModFix/>
          </a:blip>
          <a:srcRect b="0" l="0" r="0" t="0"/>
          <a:stretch/>
        </p:blipFill>
        <p:spPr>
          <a:xfrm>
            <a:off x="6265575" y="2534312"/>
            <a:ext cx="306000" cy="306000"/>
          </a:xfrm>
          <a:prstGeom prst="rect">
            <a:avLst/>
          </a:prstGeom>
          <a:noFill/>
          <a:ln>
            <a:noFill/>
          </a:ln>
        </p:spPr>
      </p:pic>
      <p:sp>
        <p:nvSpPr>
          <p:cNvPr id="234" name="Google Shape;234;p39"/>
          <p:cNvSpPr txBox="1"/>
          <p:nvPr/>
        </p:nvSpPr>
        <p:spPr>
          <a:xfrm>
            <a:off x="6584125" y="25455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LISTAS</a:t>
            </a:r>
            <a:endParaRPr b="0" i="0" sz="700" u="none" cap="none" strike="noStrike">
              <a:solidFill>
                <a:srgbClr val="000000"/>
              </a:solidFill>
              <a:latin typeface="Helvetica Neue"/>
              <a:ea typeface="Helvetica Neue"/>
              <a:cs typeface="Helvetica Neue"/>
              <a:sym typeface="Helvetica Neue"/>
            </a:endParaRPr>
          </a:p>
        </p:txBody>
      </p:sp>
      <p:sp>
        <p:nvSpPr>
          <p:cNvPr id="235" name="Google Shape;235;p39"/>
          <p:cNvSpPr txBox="1"/>
          <p:nvPr/>
        </p:nvSpPr>
        <p:spPr>
          <a:xfrm>
            <a:off x="6549250" y="29616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36" name="Google Shape;236;p39"/>
          <p:cNvPicPr preferRelativeResize="0"/>
          <p:nvPr/>
        </p:nvPicPr>
        <p:blipFill rotWithShape="1">
          <a:blip r:embed="rId5">
            <a:alphaModFix/>
          </a:blip>
          <a:srcRect b="0" l="0" r="0" t="0"/>
          <a:stretch/>
        </p:blipFill>
        <p:spPr>
          <a:xfrm>
            <a:off x="6213450" y="2981100"/>
            <a:ext cx="365625" cy="365625"/>
          </a:xfrm>
          <a:prstGeom prst="rect">
            <a:avLst/>
          </a:prstGeom>
          <a:noFill/>
          <a:ln>
            <a:noFill/>
          </a:ln>
        </p:spPr>
      </p:pic>
      <p:pic>
        <p:nvPicPr>
          <p:cNvPr id="237" name="Google Shape;237;p39"/>
          <p:cNvPicPr preferRelativeResize="0"/>
          <p:nvPr/>
        </p:nvPicPr>
        <p:blipFill rotWithShape="1">
          <a:blip r:embed="rId6">
            <a:alphaModFix/>
          </a:blip>
          <a:srcRect b="0" l="0" r="0" t="0"/>
          <a:stretch/>
        </p:blipFill>
        <p:spPr>
          <a:xfrm>
            <a:off x="6242125" y="3483487"/>
            <a:ext cx="306000" cy="306000"/>
          </a:xfrm>
          <a:prstGeom prst="rect">
            <a:avLst/>
          </a:prstGeom>
          <a:noFill/>
          <a:ln>
            <a:noFill/>
          </a:ln>
        </p:spPr>
      </p:pic>
      <p:sp>
        <p:nvSpPr>
          <p:cNvPr id="238" name="Google Shape;238;p39"/>
          <p:cNvSpPr txBox="1"/>
          <p:nvPr/>
        </p:nvSpPr>
        <p:spPr>
          <a:xfrm>
            <a:off x="6560675" y="3494738"/>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FORMULARIOS</a:t>
            </a:r>
            <a:endParaRPr b="0" i="0" sz="700" u="none" cap="none" strike="noStrike">
              <a:solidFill>
                <a:srgbClr val="000000"/>
              </a:solidFill>
              <a:latin typeface="Helvetica Neue"/>
              <a:ea typeface="Helvetica Neue"/>
              <a:cs typeface="Helvetica Neue"/>
              <a:sym typeface="Helvetica Neue"/>
            </a:endParaRPr>
          </a:p>
        </p:txBody>
      </p:sp>
      <p:sp>
        <p:nvSpPr>
          <p:cNvPr id="239" name="Google Shape;239;p39"/>
          <p:cNvSpPr txBox="1"/>
          <p:nvPr/>
        </p:nvSpPr>
        <p:spPr>
          <a:xfrm>
            <a:off x="6536813" y="39126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ESTRUCTURA HTML DEL PROYECTO</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40" name="Google Shape;240;p39"/>
          <p:cNvPicPr preferRelativeResize="0"/>
          <p:nvPr/>
        </p:nvPicPr>
        <p:blipFill rotWithShape="1">
          <a:blip r:embed="rId7">
            <a:alphaModFix/>
          </a:blip>
          <a:srcRect b="0" l="0" r="0" t="0"/>
          <a:stretch/>
        </p:blipFill>
        <p:spPr>
          <a:xfrm>
            <a:off x="6217688" y="3972275"/>
            <a:ext cx="307150" cy="3071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pic>
        <p:nvPicPr>
          <p:cNvPr id="1029" name="Google Shape;1029;p1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30" name="Google Shape;1030;p129"/>
          <p:cNvPicPr preferRelativeResize="0"/>
          <p:nvPr/>
        </p:nvPicPr>
        <p:blipFill rotWithShape="1">
          <a:blip r:embed="rId4">
            <a:alphaModFix/>
          </a:blip>
          <a:srcRect b="0" l="0" r="0" t="0"/>
          <a:stretch/>
        </p:blipFill>
        <p:spPr>
          <a:xfrm>
            <a:off x="1025575" y="378675"/>
            <a:ext cx="6903100" cy="40770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n-GB" sz="4000">
                <a:latin typeface="Anton"/>
                <a:ea typeface="Anton"/>
                <a:cs typeface="Anton"/>
                <a:sym typeface="Anton"/>
              </a:rPr>
              <a:t>TIPOS DE ETIQUETAS: GRUPO GENERAL</a:t>
            </a:r>
            <a:endParaRPr sz="4000">
              <a:latin typeface="Anton"/>
              <a:ea typeface="Anton"/>
              <a:cs typeface="Anton"/>
              <a:sym typeface="Anton"/>
            </a:endParaRPr>
          </a:p>
        </p:txBody>
      </p:sp>
      <p:sp>
        <p:nvSpPr>
          <p:cNvPr id="1036" name="Google Shape;1036;p1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1800"/>
              <a:buNone/>
            </a:pPr>
            <a:r>
              <a:rPr lang="en-GB" sz="2000">
                <a:solidFill>
                  <a:schemeClr val="dk1"/>
                </a:solidFill>
                <a:latin typeface="Helvetica Neue"/>
                <a:ea typeface="Helvetica Neue"/>
                <a:cs typeface="Helvetica Neue"/>
                <a:sym typeface="Helvetica Neue"/>
              </a:rPr>
              <a:t>Todas las etiquetas que van dentro del</a:t>
            </a:r>
            <a:r>
              <a:rPr lang="en-GB" sz="2000">
                <a:solidFill>
                  <a:schemeClr val="dk1"/>
                </a:solidFill>
                <a:latin typeface="Helvetica Neue"/>
                <a:ea typeface="Helvetica Neue"/>
                <a:cs typeface="Helvetica Neue"/>
                <a:sym typeface="Helvetica Neue"/>
              </a:rPr>
              <a:t> </a:t>
            </a:r>
            <a:r>
              <a:rPr b="1" lang="en-GB" sz="2000">
                <a:solidFill>
                  <a:schemeClr val="dk1"/>
                </a:solidFill>
                <a:latin typeface="Helvetica Neue"/>
                <a:ea typeface="Helvetica Neue"/>
                <a:cs typeface="Helvetica Neue"/>
                <a:sym typeface="Helvetica Neue"/>
              </a:rPr>
              <a:t>&lt;body&gt;&lt;/body&gt;</a:t>
            </a:r>
            <a:r>
              <a:rPr lang="en-GB" sz="2000">
                <a:solidFill>
                  <a:schemeClr val="dk1"/>
                </a:solidFill>
                <a:latin typeface="Helvetica Neue"/>
                <a:ea typeface="Helvetica Neue"/>
                <a:cs typeface="Helvetica Neue"/>
                <a:sym typeface="Helvetica Neue"/>
              </a:rPr>
              <a:t> </a:t>
            </a:r>
            <a:r>
              <a:rPr lang="en-GB" sz="2000">
                <a:solidFill>
                  <a:schemeClr val="dk1"/>
                </a:solidFill>
                <a:latin typeface="Helvetica Neue"/>
                <a:ea typeface="Helvetica Neue"/>
                <a:cs typeface="Helvetica Neue"/>
                <a:sym typeface="Helvetica Neue"/>
              </a:rPr>
              <a:t>se dividen en dos grupos: </a:t>
            </a:r>
            <a:endParaRPr sz="2000">
              <a:solidFill>
                <a:schemeClr val="dk1"/>
              </a:solidFill>
              <a:latin typeface="Helvetica Neue"/>
              <a:ea typeface="Helvetica Neue"/>
              <a:cs typeface="Helvetica Neue"/>
              <a:sym typeface="Helvetica Neue"/>
            </a:endParaRPr>
          </a:p>
          <a:p>
            <a:pPr indent="-355600" lvl="0" marL="457200" rtl="0" algn="just">
              <a:lnSpc>
                <a:spcPct val="150000"/>
              </a:lnSpc>
              <a:spcBef>
                <a:spcPts val="1100"/>
              </a:spcBef>
              <a:spcAft>
                <a:spcPts val="0"/>
              </a:spcAft>
              <a:buClr>
                <a:srgbClr val="3CEFAB"/>
              </a:buClr>
              <a:buSzPts val="2000"/>
              <a:buFont typeface="Lato"/>
              <a:buChar char="●"/>
            </a:pPr>
            <a:r>
              <a:rPr lang="en-GB" sz="2000">
                <a:solidFill>
                  <a:schemeClr val="dk1"/>
                </a:solidFill>
                <a:latin typeface="Helvetica Neue"/>
                <a:ea typeface="Helvetica Neue"/>
                <a:cs typeface="Helvetica Neue"/>
                <a:sym typeface="Helvetica Neue"/>
              </a:rPr>
              <a:t>Elementos de bloque:</a:t>
            </a:r>
            <a:r>
              <a:rPr lang="en-GB" sz="2000">
                <a:solidFill>
                  <a:schemeClr val="dk1"/>
                </a:solidFill>
                <a:latin typeface="Helvetica Neue"/>
                <a:ea typeface="Helvetica Neue"/>
                <a:cs typeface="Helvetica Neue"/>
                <a:sym typeface="Helvetica Neue"/>
              </a:rPr>
              <a:t> </a:t>
            </a:r>
            <a:r>
              <a:rPr lang="en-GB" sz="2000">
                <a:solidFill>
                  <a:schemeClr val="dk1"/>
                </a:solidFill>
                <a:latin typeface="Helvetica Neue"/>
                <a:ea typeface="Helvetica Neue"/>
                <a:cs typeface="Helvetica Neue"/>
                <a:sym typeface="Helvetica Neue"/>
              </a:rPr>
              <a:t>son aquellos que, sin ser modificados por CSS, ocupan el 100% del ancho del contenedor, y se mostrarán uno abajo del otro. </a:t>
            </a:r>
            <a:endParaRPr sz="2000">
              <a:solidFill>
                <a:schemeClr val="dk1"/>
              </a:solidFill>
              <a:latin typeface="Helvetica Neue"/>
              <a:ea typeface="Helvetica Neue"/>
              <a:cs typeface="Helvetica Neue"/>
              <a:sym typeface="Helvetica Neue"/>
            </a:endParaRPr>
          </a:p>
          <a:p>
            <a:pPr indent="-355600" lvl="0" marL="457200" rtl="0" algn="just">
              <a:lnSpc>
                <a:spcPct val="150000"/>
              </a:lnSpc>
              <a:spcBef>
                <a:spcPts val="0"/>
              </a:spcBef>
              <a:spcAft>
                <a:spcPts val="0"/>
              </a:spcAft>
              <a:buClr>
                <a:srgbClr val="3CEFAB"/>
              </a:buClr>
              <a:buSzPts val="2000"/>
              <a:buFont typeface="Lato"/>
              <a:buChar char="●"/>
            </a:pPr>
            <a:r>
              <a:rPr lang="en-GB" sz="2000">
                <a:solidFill>
                  <a:schemeClr val="dk1"/>
                </a:solidFill>
                <a:latin typeface="Helvetica Neue"/>
                <a:ea typeface="Helvetica Neue"/>
                <a:cs typeface="Helvetica Neue"/>
                <a:sym typeface="Helvetica Neue"/>
              </a:rPr>
              <a:t>Elementos de línea:</a:t>
            </a:r>
            <a:r>
              <a:rPr lang="en-GB" sz="2000">
                <a:solidFill>
                  <a:schemeClr val="dk1"/>
                </a:solidFill>
                <a:latin typeface="Helvetica Neue"/>
                <a:ea typeface="Helvetica Neue"/>
                <a:cs typeface="Helvetica Neue"/>
                <a:sym typeface="Helvetica Neue"/>
              </a:rPr>
              <a:t> </a:t>
            </a:r>
            <a:r>
              <a:rPr lang="en-GB" sz="2000">
                <a:solidFill>
                  <a:schemeClr val="dk1"/>
                </a:solidFill>
                <a:latin typeface="Helvetica Neue"/>
                <a:ea typeface="Helvetica Neue"/>
                <a:cs typeface="Helvetica Neue"/>
                <a:sym typeface="Helvetica Neue"/>
              </a:rPr>
              <a:t>sólo ocupan el ancho que diga el contenido, y se verán uno al lado del otro. </a:t>
            </a:r>
            <a:endParaRPr sz="2000">
              <a:solidFill>
                <a:schemeClr val="dk1"/>
              </a:solidFill>
              <a:latin typeface="Helvetica Neue"/>
              <a:ea typeface="Helvetica Neue"/>
              <a:cs typeface="Helvetica Neue"/>
              <a:sym typeface="Helvetica Neue"/>
            </a:endParaRPr>
          </a:p>
          <a:p>
            <a:pPr indent="0" lvl="0" marL="0" rtl="0" algn="just">
              <a:lnSpc>
                <a:spcPct val="150000"/>
              </a:lnSpc>
              <a:spcBef>
                <a:spcPts val="1100"/>
              </a:spcBef>
              <a:spcAft>
                <a:spcPts val="1100"/>
              </a:spcAft>
              <a:buClr>
                <a:schemeClr val="dk1"/>
              </a:buClr>
              <a:buSzPts val="1100"/>
              <a:buFont typeface="Arial"/>
              <a:buNone/>
            </a:pPr>
            <a:r>
              <a:t/>
            </a:r>
            <a:endParaRPr sz="2000"/>
          </a:p>
        </p:txBody>
      </p:sp>
      <p:pic>
        <p:nvPicPr>
          <p:cNvPr id="1037" name="Google Shape;1037;p1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31"/>
          <p:cNvSpPr txBox="1"/>
          <p:nvPr>
            <p:ph idx="1" type="body"/>
          </p:nvPr>
        </p:nvSpPr>
        <p:spPr>
          <a:xfrm>
            <a:off x="3626250" y="826425"/>
            <a:ext cx="5128200" cy="2498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GB" sz="2000">
                <a:solidFill>
                  <a:schemeClr val="dk1"/>
                </a:solidFill>
                <a:latin typeface="Helvetica Neue"/>
                <a:ea typeface="Helvetica Neue"/>
                <a:cs typeface="Helvetica Neue"/>
                <a:sym typeface="Helvetica Neue"/>
              </a:rPr>
              <a:t>&lt;h1&gt; a &lt;h6&gt; (de bloque):</a:t>
            </a:r>
            <a:r>
              <a:rPr b="1" lang="en-GB" sz="2000">
                <a:solidFill>
                  <a:schemeClr val="dk1"/>
                </a:solidFill>
                <a:latin typeface="Didact Gothic"/>
                <a:ea typeface="Didact Gothic"/>
                <a:cs typeface="Didact Gothic"/>
                <a:sym typeface="Didact Gothic"/>
              </a:rPr>
              <a:t> </a:t>
            </a:r>
            <a:r>
              <a:rPr lang="en-GB" sz="2000">
                <a:solidFill>
                  <a:schemeClr val="dk1"/>
                </a:solidFill>
                <a:latin typeface="Helvetica Neue"/>
                <a:ea typeface="Helvetica Neue"/>
                <a:cs typeface="Helvetica Neue"/>
                <a:sym typeface="Helvetica Neue"/>
              </a:rPr>
              <a:t>un encabezado es, semánticamente hablando, el texto que encabeza o titula el contenido que sigue. Se puede tratar de un artículo, un texto o una sección del documento que estamos viendo. </a:t>
            </a:r>
            <a:endParaRPr sz="2000">
              <a:solidFill>
                <a:schemeClr val="dk1"/>
              </a:solidFill>
              <a:latin typeface="Helvetica Neue"/>
              <a:ea typeface="Helvetica Neue"/>
              <a:cs typeface="Helvetica Neue"/>
              <a:sym typeface="Helvetica Neue"/>
            </a:endParaRPr>
          </a:p>
          <a:p>
            <a:pPr indent="0" lvl="0" marL="0" rtl="0" algn="l">
              <a:lnSpc>
                <a:spcPct val="115000"/>
              </a:lnSpc>
              <a:spcBef>
                <a:spcPts val="1100"/>
              </a:spcBef>
              <a:spcAft>
                <a:spcPts val="1600"/>
              </a:spcAft>
              <a:buSzPts val="1800"/>
              <a:buNone/>
            </a:pPr>
            <a:r>
              <a:t/>
            </a:r>
            <a:endParaRPr/>
          </a:p>
        </p:txBody>
      </p:sp>
      <p:pic>
        <p:nvPicPr>
          <p:cNvPr id="1043" name="Google Shape;1043;p1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1044" name="Google Shape;1044;p131"/>
          <p:cNvGraphicFramePr/>
          <p:nvPr/>
        </p:nvGraphicFramePr>
        <p:xfrm>
          <a:off x="527075" y="1106500"/>
          <a:ext cx="3000000" cy="3000000"/>
        </p:xfrm>
        <a:graphic>
          <a:graphicData uri="http://schemas.openxmlformats.org/drawingml/2006/table">
            <a:tbl>
              <a:tblPr>
                <a:noFill/>
                <a:tableStyleId>{9D180B69-1D50-4290-9C1C-2A610EE54720}</a:tableStyleId>
              </a:tblPr>
              <a:tblGrid>
                <a:gridCol w="2791075"/>
              </a:tblGrid>
              <a:tr h="3302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&lt;</a:t>
                      </a:r>
                      <a:r>
                        <a:rPr lang="en-GB" sz="1800" u="none" cap="none" strike="noStrike">
                          <a:solidFill>
                            <a:srgbClr val="E06666"/>
                          </a:solidFill>
                          <a:latin typeface="Didact Gothic"/>
                          <a:ea typeface="Didact Gothic"/>
                          <a:cs typeface="Didact Gothic"/>
                          <a:sym typeface="Didact Gothic"/>
                        </a:rPr>
                        <a:t>h1</a:t>
                      </a:r>
                      <a:r>
                        <a:rPr lang="en-GB"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      Elemento de Bloque</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4CCCC"/>
                          </a:solidFill>
                          <a:latin typeface="Didact Gothic"/>
                          <a:ea typeface="Didact Gothic"/>
                          <a:cs typeface="Didact Gothic"/>
                          <a:sym typeface="Didact Gothic"/>
                        </a:rPr>
                        <a:t>&lt;</a:t>
                      </a:r>
                      <a:r>
                        <a:rPr lang="en-GB" sz="1800" u="none" cap="none" strike="noStrike">
                          <a:solidFill>
                            <a:srgbClr val="E06666"/>
                          </a:solidFill>
                          <a:latin typeface="Didact Gothic"/>
                          <a:ea typeface="Didact Gothic"/>
                          <a:cs typeface="Didact Gothic"/>
                          <a:sym typeface="Didact Gothic"/>
                        </a:rPr>
                        <a:t>/h1</a:t>
                      </a:r>
                      <a:r>
                        <a:rPr lang="en-GB" sz="1800" u="none" cap="none" strike="noStrike">
                          <a:solidFill>
                            <a:srgbClr val="F4CCCC"/>
                          </a:solidFill>
                          <a:latin typeface="Didact Gothic"/>
                          <a:ea typeface="Didact Gothic"/>
                          <a:cs typeface="Didact Gothic"/>
                          <a:sym typeface="Didact Gothic"/>
                        </a:rPr>
                        <a:t>&gt;</a:t>
                      </a:r>
                      <a:endParaRPr sz="1800" u="none" cap="none" strike="noStrike">
                        <a:solidFill>
                          <a:srgbClr val="F4CCCC"/>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4CCCC"/>
                          </a:solidFill>
                          <a:latin typeface="Didact Gothic"/>
                          <a:ea typeface="Didact Gothic"/>
                          <a:cs typeface="Didact Gothic"/>
                          <a:sym typeface="Didact Gothic"/>
                        </a:rPr>
                        <a:t>&lt;</a:t>
                      </a:r>
                      <a:r>
                        <a:rPr lang="en-GB" sz="1800" u="none" cap="none" strike="noStrike">
                          <a:solidFill>
                            <a:srgbClr val="E06666"/>
                          </a:solidFill>
                          <a:latin typeface="Didact Gothic"/>
                          <a:ea typeface="Didact Gothic"/>
                          <a:cs typeface="Didact Gothic"/>
                          <a:sym typeface="Didact Gothic"/>
                        </a:rPr>
                        <a:t>h2</a:t>
                      </a:r>
                      <a:r>
                        <a:rPr lang="en-GB" sz="1800" u="none" cap="none" strike="noStrike">
                          <a:solidFill>
                            <a:srgbClr val="F4CCCC"/>
                          </a:solidFill>
                          <a:latin typeface="Didact Gothic"/>
                          <a:ea typeface="Didact Gothic"/>
                          <a:cs typeface="Didact Gothic"/>
                          <a:sym typeface="Didact Gothic"/>
                        </a:rPr>
                        <a:t>&gt;</a:t>
                      </a:r>
                      <a:endParaRPr sz="1800" u="none" cap="none" strike="noStrike">
                        <a:solidFill>
                          <a:srgbClr val="F4CCCC"/>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4CCCC"/>
                          </a:solidFill>
                          <a:latin typeface="Didact Gothic"/>
                          <a:ea typeface="Didact Gothic"/>
                          <a:cs typeface="Didact Gothic"/>
                          <a:sym typeface="Didact Gothic"/>
                        </a:rPr>
                        <a:t>      </a:t>
                      </a:r>
                      <a:r>
                        <a:rPr lang="en-GB" sz="1800" u="none" cap="none" strike="noStrike">
                          <a:solidFill>
                            <a:srgbClr val="FFFFFF"/>
                          </a:solidFill>
                          <a:latin typeface="Didact Gothic"/>
                          <a:ea typeface="Didact Gothic"/>
                          <a:cs typeface="Didact Gothic"/>
                          <a:sym typeface="Didact Gothic"/>
                        </a:rPr>
                        <a:t> Elemento de Bloque</a:t>
                      </a:r>
                      <a:endParaRPr sz="1800" u="none" cap="none" strike="noStrike">
                        <a:solidFill>
                          <a:srgbClr val="FFFFFF"/>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F4CCCC"/>
                          </a:solidFill>
                          <a:latin typeface="Didact Gothic"/>
                          <a:ea typeface="Didact Gothic"/>
                          <a:cs typeface="Didact Gothic"/>
                          <a:sym typeface="Didact Gothic"/>
                        </a:rPr>
                        <a:t>&lt;</a:t>
                      </a:r>
                      <a:r>
                        <a:rPr lang="en-GB" sz="1800" u="none" cap="none" strike="noStrike">
                          <a:solidFill>
                            <a:srgbClr val="E06666"/>
                          </a:solidFill>
                          <a:latin typeface="Didact Gothic"/>
                          <a:ea typeface="Didact Gothic"/>
                          <a:cs typeface="Didact Gothic"/>
                          <a:sym typeface="Didact Gothic"/>
                        </a:rPr>
                        <a:t>/h2</a:t>
                      </a:r>
                      <a:r>
                        <a:rPr lang="en-GB" sz="1800" u="none" cap="none" strike="noStrike">
                          <a:solidFill>
                            <a:srgbClr val="F4CCCC"/>
                          </a:solidFill>
                          <a:latin typeface="Didact Gothic"/>
                          <a:ea typeface="Didact Gothic"/>
                          <a:cs typeface="Didact Gothic"/>
                          <a:sym typeface="Didact Gothic"/>
                        </a:rPr>
                        <a:t>&gt;</a:t>
                      </a:r>
                      <a:endParaRPr sz="1800" u="none" cap="none" strike="noStrike">
                        <a:solidFill>
                          <a:srgbClr val="F4CCCC"/>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1045" name="Google Shape;1045;p131"/>
          <p:cNvSpPr txBox="1"/>
          <p:nvPr/>
        </p:nvSpPr>
        <p:spPr>
          <a:xfrm>
            <a:off x="1159650" y="3204325"/>
            <a:ext cx="6698700" cy="1526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1100"/>
              </a:spcBef>
              <a:spcAft>
                <a:spcPts val="0"/>
              </a:spcAft>
              <a:buClr>
                <a:srgbClr val="000000"/>
              </a:buClr>
              <a:buSzPts val="2200"/>
              <a:buFont typeface="Arial"/>
              <a:buNone/>
            </a:pPr>
            <a:r>
              <a:rPr b="1" i="0" lang="en-GB" sz="2200" u="none" cap="none" strike="noStrike">
                <a:solidFill>
                  <a:schemeClr val="dk1"/>
                </a:solidFill>
                <a:latin typeface="Helvetica Neue"/>
                <a:ea typeface="Helvetica Neue"/>
                <a:cs typeface="Helvetica Neue"/>
                <a:sym typeface="Helvetica Neue"/>
              </a:rPr>
              <a:t>Existen 6 niveles: </a:t>
            </a:r>
            <a:r>
              <a:rPr b="1" i="0" lang="en-GB" sz="2200" u="none" cap="none" strike="noStrike">
                <a:solidFill>
                  <a:schemeClr val="dk1"/>
                </a:solidFill>
                <a:highlight>
                  <a:srgbClr val="E0FF00"/>
                </a:highlight>
                <a:latin typeface="Helvetica Neue"/>
                <a:ea typeface="Helvetica Neue"/>
                <a:cs typeface="Helvetica Neue"/>
                <a:sym typeface="Helvetica Neue"/>
              </a:rPr>
              <a:t>del &lt;h1&gt;&lt;/h1&gt; al &lt;h6&gt;&lt;/h6&gt;</a:t>
            </a:r>
            <a:endParaRPr b="1" i="0" sz="2200" u="none" cap="none" strike="noStrike">
              <a:solidFill>
                <a:schemeClr val="dk1"/>
              </a:solidFill>
              <a:highlight>
                <a:srgbClr val="E0FF00"/>
              </a:highlight>
              <a:latin typeface="Helvetica Neue"/>
              <a:ea typeface="Helvetica Neue"/>
              <a:cs typeface="Helvetica Neue"/>
              <a:sym typeface="Helvetica Neue"/>
            </a:endParaRPr>
          </a:p>
          <a:p>
            <a:pPr indent="0" lvl="0" marL="0" marR="0" rtl="0" algn="ctr">
              <a:lnSpc>
                <a:spcPct val="150000"/>
              </a:lnSpc>
              <a:spcBef>
                <a:spcPts val="0"/>
              </a:spcBef>
              <a:spcAft>
                <a:spcPts val="1100"/>
              </a:spcAft>
              <a:buClr>
                <a:srgbClr val="000000"/>
              </a:buClr>
              <a:buSzPts val="1800"/>
              <a:buFont typeface="Arial"/>
              <a:buNone/>
            </a:pPr>
            <a:r>
              <a:rPr b="0" i="0" lang="en-GB" sz="1800" u="none" cap="none" strike="noStrike">
                <a:solidFill>
                  <a:schemeClr val="dk1"/>
                </a:solidFill>
                <a:latin typeface="Helvetica Neue"/>
                <a:ea typeface="Helvetica Neue"/>
                <a:cs typeface="Helvetica Neue"/>
                <a:sym typeface="Helvetica Neue"/>
              </a:rPr>
              <a:t>Esta jerarquía se debe respetar </a:t>
            </a:r>
            <a:r>
              <a:rPr b="1" i="0" lang="en-GB" sz="1800" u="none" cap="none" strike="noStrike">
                <a:solidFill>
                  <a:schemeClr val="dk1"/>
                </a:solidFill>
                <a:latin typeface="Helvetica Neue"/>
                <a:ea typeface="Helvetica Neue"/>
                <a:cs typeface="Helvetica Neue"/>
                <a:sym typeface="Helvetica Neue"/>
              </a:rPr>
              <a:t>en cada documento HTML</a:t>
            </a:r>
            <a:r>
              <a:rPr b="0" i="0" lang="en-GB" sz="1800" u="none" cap="none" strike="noStrike">
                <a:solidFill>
                  <a:schemeClr val="dk1"/>
                </a:solidFill>
                <a:latin typeface="Helvetica Neue"/>
                <a:ea typeface="Helvetica Neue"/>
                <a:cs typeface="Helvetica Neue"/>
                <a:sym typeface="Helvetica Neue"/>
              </a:rPr>
              <a:t> que forme parte del sitio web.</a:t>
            </a:r>
            <a:endParaRPr b="0" i="0" sz="24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graphicFrame>
        <p:nvGraphicFramePr>
          <p:cNvPr id="1050" name="Google Shape;1050;p132"/>
          <p:cNvGraphicFramePr/>
          <p:nvPr/>
        </p:nvGraphicFramePr>
        <p:xfrm>
          <a:off x="1345650" y="384425"/>
          <a:ext cx="3000000" cy="3000000"/>
        </p:xfrm>
        <a:graphic>
          <a:graphicData uri="http://schemas.openxmlformats.org/drawingml/2006/table">
            <a:tbl>
              <a:tblPr>
                <a:noFill/>
                <a:tableStyleId>{9D180B69-1D50-4290-9C1C-2A610EE54720}</a:tableStyleId>
              </a:tblPr>
              <a:tblGrid>
                <a:gridCol w="6691250"/>
              </a:tblGrid>
              <a:tr h="3991025">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&lt;</a:t>
                      </a:r>
                      <a:r>
                        <a:rPr lang="en-GB" sz="1800" u="none" cap="none" strike="noStrike">
                          <a:solidFill>
                            <a:srgbClr val="E06666"/>
                          </a:solidFill>
                          <a:latin typeface="Didact Gothic"/>
                          <a:ea typeface="Didact Gothic"/>
                          <a:cs typeface="Didact Gothic"/>
                          <a:sym typeface="Didact Gothic"/>
                        </a:rPr>
                        <a:t>h1</a:t>
                      </a:r>
                      <a:r>
                        <a:rPr lang="en-GB" sz="1800" u="none" cap="none" strike="noStrike">
                          <a:solidFill>
                            <a:srgbClr val="D9D9D9"/>
                          </a:solidFill>
                          <a:latin typeface="Didact Gothic"/>
                          <a:ea typeface="Didact Gothic"/>
                          <a:cs typeface="Didact Gothic"/>
                          <a:sym typeface="Didact Gothic"/>
                        </a:rPr>
                        <a:t>&gt; REINO ANIMAL &lt;/</a:t>
                      </a:r>
                      <a:r>
                        <a:rPr lang="en-GB" sz="1800" u="none" cap="none" strike="noStrike">
                          <a:solidFill>
                            <a:srgbClr val="E06666"/>
                          </a:solidFill>
                          <a:latin typeface="Didact Gothic"/>
                          <a:ea typeface="Didact Gothic"/>
                          <a:cs typeface="Didact Gothic"/>
                          <a:sym typeface="Didact Gothic"/>
                        </a:rPr>
                        <a:t>h1</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h2</a:t>
                      </a:r>
                      <a:r>
                        <a:rPr lang="en-GB" sz="1800" u="none" cap="none" strike="noStrike">
                          <a:solidFill>
                            <a:srgbClr val="D9D9D9"/>
                          </a:solidFill>
                          <a:latin typeface="Didact Gothic"/>
                          <a:ea typeface="Didact Gothic"/>
                          <a:cs typeface="Didact Gothic"/>
                          <a:sym typeface="Didact Gothic"/>
                        </a:rPr>
                        <a:t> Vertebrados &lt;/</a:t>
                      </a:r>
                      <a:r>
                        <a:rPr lang="en-GB" sz="1800" u="none" cap="none" strike="noStrike">
                          <a:solidFill>
                            <a:srgbClr val="E06666"/>
                          </a:solidFill>
                          <a:latin typeface="Didact Gothic"/>
                          <a:ea typeface="Didact Gothic"/>
                          <a:cs typeface="Didact Gothic"/>
                          <a:sym typeface="Didact Gothic"/>
                        </a:rPr>
                        <a:t>h2</a:t>
                      </a:r>
                      <a:r>
                        <a:rPr lang="en-GB"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 Mamiferos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 Bipedos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 Cuadrúpedos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 Aves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 Voladoras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 No voladoras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 Reptiles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 Peces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 Anfibios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h2</a:t>
                      </a:r>
                      <a:r>
                        <a:rPr lang="en-GB" sz="1800" u="none" cap="none" strike="noStrike">
                          <a:solidFill>
                            <a:srgbClr val="D9D9D9"/>
                          </a:solidFill>
                          <a:latin typeface="Didact Gothic"/>
                          <a:ea typeface="Didact Gothic"/>
                          <a:cs typeface="Didact Gothic"/>
                          <a:sym typeface="Didact Gothic"/>
                        </a:rPr>
                        <a:t>&gt; Invertebrados &lt;/</a:t>
                      </a:r>
                      <a:r>
                        <a:rPr lang="en-GB" sz="1800" u="none" cap="none" strike="noStrike">
                          <a:solidFill>
                            <a:srgbClr val="E06666"/>
                          </a:solidFill>
                          <a:latin typeface="Didact Gothic"/>
                          <a:ea typeface="Didact Gothic"/>
                          <a:cs typeface="Didact Gothic"/>
                          <a:sym typeface="Didact Gothic"/>
                        </a:rPr>
                        <a:t>h2</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 Insectos &lt;/</a:t>
                      </a:r>
                      <a:r>
                        <a:rPr lang="en-GB" sz="1800" u="none" cap="none" strike="noStrike">
                          <a:solidFill>
                            <a:srgbClr val="E06666"/>
                          </a:solidFill>
                          <a:latin typeface="Didact Gothic"/>
                          <a:ea typeface="Didact Gothic"/>
                          <a:cs typeface="Didact Gothic"/>
                          <a:sym typeface="Didact Gothic"/>
                        </a:rPr>
                        <a:t>h3</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 Voladores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 No Voladores &lt;/</a:t>
                      </a:r>
                      <a:r>
                        <a:rPr lang="en-GB" sz="1800" u="none" cap="none" strike="noStrike">
                          <a:solidFill>
                            <a:srgbClr val="E06666"/>
                          </a:solidFill>
                          <a:latin typeface="Didact Gothic"/>
                          <a:ea typeface="Didact Gothic"/>
                          <a:cs typeface="Didact Gothic"/>
                          <a:sym typeface="Didact Gothic"/>
                        </a:rPr>
                        <a:t>h4</a:t>
                      </a:r>
                      <a:r>
                        <a:rPr lang="en-GB" sz="1800" u="none" cap="none" strike="noStrike">
                          <a:solidFill>
                            <a:srgbClr val="D9D9D9"/>
                          </a:solidFill>
                          <a:latin typeface="Didact Gothic"/>
                          <a:ea typeface="Didact Gothic"/>
                          <a:cs typeface="Didact Gothic"/>
                          <a:sym typeface="Didact Gothic"/>
                        </a:rPr>
                        <a:t>&gt;</a:t>
                      </a:r>
                      <a:endParaRPr sz="18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pic>
        <p:nvPicPr>
          <p:cNvPr id="1051" name="Google Shape;1051;p1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33"/>
          <p:cNvSpPr txBox="1"/>
          <p:nvPr>
            <p:ph idx="1" type="body"/>
          </p:nvPr>
        </p:nvSpPr>
        <p:spPr>
          <a:xfrm>
            <a:off x="4991325" y="1371525"/>
            <a:ext cx="3235500" cy="26805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Clr>
                <a:srgbClr val="3DFFBC"/>
              </a:buClr>
              <a:buSzPts val="1800"/>
              <a:buFont typeface="Didact Gothic"/>
              <a:buChar char="●"/>
            </a:pPr>
            <a:r>
              <a:rPr b="1" lang="en-GB">
                <a:solidFill>
                  <a:schemeClr val="dk1"/>
                </a:solidFill>
                <a:latin typeface="Didact Gothic"/>
                <a:ea typeface="Didact Gothic"/>
                <a:cs typeface="Didact Gothic"/>
                <a:sym typeface="Didact Gothic"/>
              </a:rPr>
              <a:t>&lt;p&gt; (de bloque)</a:t>
            </a:r>
            <a:endParaRPr>
              <a:solidFill>
                <a:schemeClr val="dk1"/>
              </a:solidFill>
              <a:latin typeface="Didact Gothic"/>
              <a:ea typeface="Didact Gothic"/>
              <a:cs typeface="Didact Gothic"/>
              <a:sym typeface="Didact Gothic"/>
            </a:endParaRPr>
          </a:p>
          <a:p>
            <a:pPr indent="-342900" lvl="0" marL="457200" rtl="0" algn="just">
              <a:lnSpc>
                <a:spcPct val="150000"/>
              </a:lnSpc>
              <a:spcBef>
                <a:spcPts val="0"/>
              </a:spcBef>
              <a:spcAft>
                <a:spcPts val="0"/>
              </a:spcAft>
              <a:buClr>
                <a:srgbClr val="3DFFBC"/>
              </a:buClr>
              <a:buSzPts val="1800"/>
              <a:buFont typeface="Didact Gothic"/>
              <a:buChar char="●"/>
            </a:pPr>
            <a:r>
              <a:rPr b="1" lang="en-GB">
                <a:solidFill>
                  <a:schemeClr val="dk1"/>
                </a:solidFill>
                <a:latin typeface="Didact Gothic"/>
                <a:ea typeface="Didact Gothic"/>
                <a:cs typeface="Didact Gothic"/>
                <a:sym typeface="Didact Gothic"/>
              </a:rPr>
              <a:t>&lt;em&gt; (de línea)</a:t>
            </a:r>
            <a:endParaRPr>
              <a:solidFill>
                <a:schemeClr val="dk1"/>
              </a:solidFill>
              <a:latin typeface="Didact Gothic"/>
              <a:ea typeface="Didact Gothic"/>
              <a:cs typeface="Didact Gothic"/>
              <a:sym typeface="Didact Gothic"/>
            </a:endParaRPr>
          </a:p>
          <a:p>
            <a:pPr indent="-342900" lvl="0" marL="457200" rtl="0" algn="just">
              <a:lnSpc>
                <a:spcPct val="150000"/>
              </a:lnSpc>
              <a:spcBef>
                <a:spcPts val="0"/>
              </a:spcBef>
              <a:spcAft>
                <a:spcPts val="0"/>
              </a:spcAft>
              <a:buClr>
                <a:srgbClr val="3DFFBC"/>
              </a:buClr>
              <a:buSzPts val="1800"/>
              <a:buFont typeface="Didact Gothic"/>
              <a:buChar char="●"/>
            </a:pPr>
            <a:r>
              <a:rPr b="1" lang="en-GB">
                <a:solidFill>
                  <a:schemeClr val="dk1"/>
                </a:solidFill>
                <a:latin typeface="Didact Gothic"/>
                <a:ea typeface="Didact Gothic"/>
                <a:cs typeface="Didact Gothic"/>
                <a:sym typeface="Didact Gothic"/>
              </a:rPr>
              <a:t>&lt;strong&gt; (de línea)</a:t>
            </a:r>
            <a:endParaRPr b="1">
              <a:solidFill>
                <a:schemeClr val="dk1"/>
              </a:solidFill>
              <a:latin typeface="Didact Gothic"/>
              <a:ea typeface="Didact Gothic"/>
              <a:cs typeface="Didact Gothic"/>
              <a:sym typeface="Didact Gothic"/>
            </a:endParaRPr>
          </a:p>
          <a:p>
            <a:pPr indent="-342900" lvl="0" marL="457200" rtl="0" algn="just">
              <a:lnSpc>
                <a:spcPct val="150000"/>
              </a:lnSpc>
              <a:spcBef>
                <a:spcPts val="0"/>
              </a:spcBef>
              <a:spcAft>
                <a:spcPts val="0"/>
              </a:spcAft>
              <a:buClr>
                <a:srgbClr val="3DFFBC"/>
              </a:buClr>
              <a:buSzPts val="1800"/>
              <a:buFont typeface="Didact Gothic"/>
              <a:buChar char="●"/>
            </a:pPr>
            <a:r>
              <a:rPr b="1" lang="en-GB">
                <a:solidFill>
                  <a:schemeClr val="dk1"/>
                </a:solidFill>
                <a:latin typeface="Didact Gothic"/>
                <a:ea typeface="Didact Gothic"/>
                <a:cs typeface="Didact Gothic"/>
                <a:sym typeface="Didact Gothic"/>
              </a:rPr>
              <a:t>&lt;div&gt; (de bloque)</a:t>
            </a:r>
            <a:endParaRPr b="1">
              <a:solidFill>
                <a:schemeClr val="dk1"/>
              </a:solidFill>
              <a:latin typeface="Didact Gothic"/>
              <a:ea typeface="Didact Gothic"/>
              <a:cs typeface="Didact Gothic"/>
              <a:sym typeface="Didact Gothic"/>
            </a:endParaRPr>
          </a:p>
          <a:p>
            <a:pPr indent="-342900" lvl="0" marL="457200" rtl="0" algn="just">
              <a:lnSpc>
                <a:spcPct val="150000"/>
              </a:lnSpc>
              <a:spcBef>
                <a:spcPts val="0"/>
              </a:spcBef>
              <a:spcAft>
                <a:spcPts val="0"/>
              </a:spcAft>
              <a:buClr>
                <a:srgbClr val="3DFFBC"/>
              </a:buClr>
              <a:buSzPts val="1800"/>
              <a:buFont typeface="Didact Gothic"/>
              <a:buChar char="●"/>
            </a:pPr>
            <a:r>
              <a:rPr b="1" lang="en-GB">
                <a:solidFill>
                  <a:schemeClr val="dk1"/>
                </a:solidFill>
                <a:latin typeface="Didact Gothic"/>
                <a:ea typeface="Didact Gothic"/>
                <a:cs typeface="Didact Gothic"/>
                <a:sym typeface="Didact Gothic"/>
              </a:rPr>
              <a:t>&lt;span&gt; (de línea):</a:t>
            </a:r>
            <a:endParaRPr b="1">
              <a:solidFill>
                <a:schemeClr val="dk1"/>
              </a:solidFill>
              <a:latin typeface="Didact Gothic"/>
              <a:ea typeface="Didact Gothic"/>
              <a:cs typeface="Didact Gothic"/>
              <a:sym typeface="Didact Gothic"/>
            </a:endParaRPr>
          </a:p>
        </p:txBody>
      </p:sp>
      <p:pic>
        <p:nvPicPr>
          <p:cNvPr id="1057" name="Google Shape;1057;p1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58" name="Google Shape;1058;p133"/>
          <p:cNvSpPr txBox="1"/>
          <p:nvPr>
            <p:ph type="title"/>
          </p:nvPr>
        </p:nvSpPr>
        <p:spPr>
          <a:xfrm>
            <a:off x="2886300" y="421075"/>
            <a:ext cx="33714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n-GB" sz="4000">
                <a:latin typeface="Anton"/>
                <a:ea typeface="Anton"/>
                <a:cs typeface="Anton"/>
                <a:sym typeface="Anton"/>
              </a:rPr>
              <a:t>ETIQUETAS HTML:</a:t>
            </a:r>
            <a:endParaRPr sz="4000">
              <a:latin typeface="Anton"/>
              <a:ea typeface="Anton"/>
              <a:cs typeface="Anton"/>
              <a:sym typeface="Anton"/>
            </a:endParaRPr>
          </a:p>
        </p:txBody>
      </p:sp>
      <p:pic>
        <p:nvPicPr>
          <p:cNvPr id="1059" name="Google Shape;1059;p133"/>
          <p:cNvPicPr preferRelativeResize="0"/>
          <p:nvPr/>
        </p:nvPicPr>
        <p:blipFill rotWithShape="1">
          <a:blip r:embed="rId4">
            <a:alphaModFix/>
          </a:blip>
          <a:srcRect b="0" l="0" r="0" t="0"/>
          <a:stretch/>
        </p:blipFill>
        <p:spPr>
          <a:xfrm>
            <a:off x="966553" y="1371522"/>
            <a:ext cx="3643475" cy="2555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34"/>
          <p:cNvSpPr txBox="1"/>
          <p:nvPr>
            <p:ph type="title"/>
          </p:nvPr>
        </p:nvSpPr>
        <p:spPr>
          <a:xfrm>
            <a:off x="311700" y="4585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GB" sz="1800">
                <a:latin typeface="Helvetica Neue"/>
                <a:ea typeface="Helvetica Neue"/>
                <a:cs typeface="Helvetica Neue"/>
                <a:sym typeface="Helvetica Neue"/>
              </a:rPr>
              <a:t>Utilizaremos todas estas etiquetas en nuestro primer ejemplo de estructura web: </a:t>
            </a:r>
            <a:endParaRPr sz="1800">
              <a:latin typeface="Helvetica Neue"/>
              <a:ea typeface="Helvetica Neue"/>
              <a:cs typeface="Helvetica Neue"/>
              <a:sym typeface="Helvetica Neue"/>
            </a:endParaRPr>
          </a:p>
          <a:p>
            <a:pPr indent="0" lvl="0" marL="0" rtl="0" algn="l">
              <a:lnSpc>
                <a:spcPct val="100000"/>
              </a:lnSpc>
              <a:spcBef>
                <a:spcPts val="1100"/>
              </a:spcBef>
              <a:spcAft>
                <a:spcPts val="0"/>
              </a:spcAft>
              <a:buSzPts val="2800"/>
              <a:buNone/>
            </a:pPr>
            <a:r>
              <a:t/>
            </a:r>
            <a:endParaRPr sz="1800"/>
          </a:p>
        </p:txBody>
      </p:sp>
      <p:graphicFrame>
        <p:nvGraphicFramePr>
          <p:cNvPr id="1065" name="Google Shape;1065;p134"/>
          <p:cNvGraphicFramePr/>
          <p:nvPr/>
        </p:nvGraphicFramePr>
        <p:xfrm>
          <a:off x="406450" y="984725"/>
          <a:ext cx="3000000" cy="3000000"/>
        </p:xfrm>
        <a:graphic>
          <a:graphicData uri="http://schemas.openxmlformats.org/drawingml/2006/table">
            <a:tbl>
              <a:tblPr>
                <a:noFill/>
                <a:tableStyleId>{9D180B69-1D50-4290-9C1C-2A610EE54720}</a:tableStyleId>
              </a:tblPr>
              <a:tblGrid>
                <a:gridCol w="8296150"/>
              </a:tblGrid>
              <a:tr h="3141550">
                <a:tc>
                  <a:txBody>
                    <a:bodyPr/>
                    <a:lstStyle/>
                    <a:p>
                      <a:pPr indent="0" lvl="0" marL="0" marR="0" rtl="0" algn="l">
                        <a:lnSpc>
                          <a:spcPct val="100000"/>
                        </a:lnSpc>
                        <a:spcBef>
                          <a:spcPts val="0"/>
                        </a:spcBef>
                        <a:spcAft>
                          <a:spcPts val="0"/>
                        </a:spcAft>
                        <a:buClr>
                          <a:srgbClr val="000000"/>
                        </a:buClr>
                        <a:buSzPts val="1800"/>
                        <a:buFont typeface="Arial"/>
                        <a:buNone/>
                      </a:pPr>
                      <a:r>
                        <a:rPr lang="en-GB" sz="1700" u="none" cap="none" strike="noStrike">
                          <a:solidFill>
                            <a:srgbClr val="D9D9D9"/>
                          </a:solidFill>
                          <a:latin typeface="Didact Gothic"/>
                          <a:ea typeface="Didact Gothic"/>
                          <a:cs typeface="Didact Gothic"/>
                          <a:sym typeface="Didact Gothic"/>
                        </a:rPr>
                        <a:t>&lt;!DOCTYPE html&gt;</a:t>
                      </a:r>
                      <a:endParaRPr sz="17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700" u="none" cap="none" strike="noStrike">
                          <a:solidFill>
                            <a:srgbClr val="D9D9D9"/>
                          </a:solidFill>
                          <a:latin typeface="Didact Gothic"/>
                          <a:ea typeface="Didact Gothic"/>
                          <a:cs typeface="Didact Gothic"/>
                          <a:sym typeface="Didact Gothic"/>
                        </a:rPr>
                        <a:t>&lt;</a:t>
                      </a:r>
                      <a:r>
                        <a:rPr lang="en-GB" sz="1700" u="none" cap="none" strike="noStrike">
                          <a:solidFill>
                            <a:srgbClr val="E06666"/>
                          </a:solidFill>
                          <a:latin typeface="Didact Gothic"/>
                          <a:ea typeface="Didact Gothic"/>
                          <a:cs typeface="Didact Gothic"/>
                          <a:sym typeface="Didact Gothic"/>
                        </a:rPr>
                        <a:t>html</a:t>
                      </a:r>
                      <a:r>
                        <a:rPr lang="en-GB" sz="1700" u="none" cap="none" strike="noStrike">
                          <a:solidFill>
                            <a:srgbClr val="D9D9D9"/>
                          </a:solidFill>
                          <a:latin typeface="Didact Gothic"/>
                          <a:ea typeface="Didact Gothic"/>
                          <a:cs typeface="Didact Gothic"/>
                          <a:sym typeface="Didact Gothic"/>
                        </a:rPr>
                        <a:t>&gt;</a:t>
                      </a:r>
                      <a:endParaRPr sz="17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700" u="none" cap="none" strike="noStrike">
                          <a:solidFill>
                            <a:srgbClr val="D9D9D9"/>
                          </a:solidFill>
                          <a:latin typeface="Didact Gothic"/>
                          <a:ea typeface="Didact Gothic"/>
                          <a:cs typeface="Didact Gothic"/>
                          <a:sym typeface="Didact Gothic"/>
                        </a:rPr>
                        <a:t>  &lt;</a:t>
                      </a:r>
                      <a:r>
                        <a:rPr lang="en-GB" sz="1700" u="none" cap="none" strike="noStrike">
                          <a:solidFill>
                            <a:srgbClr val="E06666"/>
                          </a:solidFill>
                          <a:latin typeface="Didact Gothic"/>
                          <a:ea typeface="Didact Gothic"/>
                          <a:cs typeface="Didact Gothic"/>
                          <a:sym typeface="Didact Gothic"/>
                        </a:rPr>
                        <a:t>head</a:t>
                      </a:r>
                      <a:r>
                        <a:rPr lang="en-GB" sz="1700" u="none" cap="none" strike="noStrike">
                          <a:solidFill>
                            <a:srgbClr val="D9D9D9"/>
                          </a:solidFill>
                          <a:latin typeface="Didact Gothic"/>
                          <a:ea typeface="Didact Gothic"/>
                          <a:cs typeface="Didact Gothic"/>
                          <a:sym typeface="Didact Gothic"/>
                        </a:rPr>
                        <a:t>&gt;</a:t>
                      </a:r>
                      <a:endParaRPr sz="17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700" u="none" cap="none" strike="noStrike">
                          <a:solidFill>
                            <a:srgbClr val="D9D9D9"/>
                          </a:solidFill>
                          <a:latin typeface="Didact Gothic"/>
                          <a:ea typeface="Didact Gothic"/>
                          <a:cs typeface="Didact Gothic"/>
                          <a:sym typeface="Didact Gothic"/>
                        </a:rPr>
                        <a:t>    &lt;</a:t>
                      </a:r>
                      <a:r>
                        <a:rPr lang="en-GB" sz="1700" u="none" cap="none" strike="noStrike">
                          <a:solidFill>
                            <a:srgbClr val="E06666"/>
                          </a:solidFill>
                          <a:latin typeface="Didact Gothic"/>
                          <a:ea typeface="Didact Gothic"/>
                          <a:cs typeface="Didact Gothic"/>
                          <a:sym typeface="Didact Gothic"/>
                        </a:rPr>
                        <a:t>meta</a:t>
                      </a:r>
                      <a:r>
                        <a:rPr lang="en-GB" sz="1700" u="none" cap="none" strike="noStrike">
                          <a:solidFill>
                            <a:srgbClr val="D9D9D9"/>
                          </a:solidFill>
                          <a:latin typeface="Didact Gothic"/>
                          <a:ea typeface="Didact Gothic"/>
                          <a:cs typeface="Didact Gothic"/>
                          <a:sym typeface="Didact Gothic"/>
                        </a:rPr>
                        <a:t> </a:t>
                      </a:r>
                      <a:r>
                        <a:rPr lang="en-GB" sz="1700" u="none" cap="none" strike="noStrike">
                          <a:solidFill>
                            <a:srgbClr val="FF9900"/>
                          </a:solidFill>
                          <a:latin typeface="Didact Gothic"/>
                          <a:ea typeface="Didact Gothic"/>
                          <a:cs typeface="Didact Gothic"/>
                          <a:sym typeface="Didact Gothic"/>
                        </a:rPr>
                        <a:t>charset</a:t>
                      </a:r>
                      <a:r>
                        <a:rPr lang="en-GB" sz="1700" u="none" cap="none" strike="noStrike">
                          <a:solidFill>
                            <a:srgbClr val="D9D9D9"/>
                          </a:solidFill>
                          <a:latin typeface="Didact Gothic"/>
                          <a:ea typeface="Didact Gothic"/>
                          <a:cs typeface="Didact Gothic"/>
                          <a:sym typeface="Didact Gothic"/>
                        </a:rPr>
                        <a:t>=</a:t>
                      </a:r>
                      <a:r>
                        <a:rPr lang="en-GB" sz="1700" u="none" cap="none" strike="noStrike">
                          <a:solidFill>
                            <a:srgbClr val="93C47D"/>
                          </a:solidFill>
                          <a:latin typeface="Didact Gothic"/>
                          <a:ea typeface="Didact Gothic"/>
                          <a:cs typeface="Didact Gothic"/>
                          <a:sym typeface="Didact Gothic"/>
                        </a:rPr>
                        <a:t>"utf-8"</a:t>
                      </a:r>
                      <a:r>
                        <a:rPr lang="en-GB" sz="1700" u="none" cap="none" strike="noStrike">
                          <a:solidFill>
                            <a:srgbClr val="D9D9D9"/>
                          </a:solidFill>
                          <a:latin typeface="Didact Gothic"/>
                          <a:ea typeface="Didact Gothic"/>
                          <a:cs typeface="Didact Gothic"/>
                          <a:sym typeface="Didact Gothic"/>
                        </a:rPr>
                        <a:t>&gt;</a:t>
                      </a:r>
                      <a:endParaRPr sz="17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700" u="none" cap="none" strike="noStrike">
                          <a:solidFill>
                            <a:srgbClr val="D9D9D9"/>
                          </a:solidFill>
                          <a:latin typeface="Didact Gothic"/>
                          <a:ea typeface="Didact Gothic"/>
                          <a:cs typeface="Didact Gothic"/>
                          <a:sym typeface="Didact Gothic"/>
                        </a:rPr>
                        <a:t>    &lt;</a:t>
                      </a:r>
                      <a:r>
                        <a:rPr lang="en-GB" sz="1700" u="none" cap="none" strike="noStrike">
                          <a:solidFill>
                            <a:srgbClr val="E06666"/>
                          </a:solidFill>
                          <a:latin typeface="Didact Gothic"/>
                          <a:ea typeface="Didact Gothic"/>
                          <a:cs typeface="Didact Gothic"/>
                          <a:sym typeface="Didact Gothic"/>
                        </a:rPr>
                        <a:t>title</a:t>
                      </a:r>
                      <a:r>
                        <a:rPr lang="en-GB" sz="1700" u="none" cap="none" strike="noStrike">
                          <a:solidFill>
                            <a:srgbClr val="D9D9D9"/>
                          </a:solidFill>
                          <a:latin typeface="Didact Gothic"/>
                          <a:ea typeface="Didact Gothic"/>
                          <a:cs typeface="Didact Gothic"/>
                          <a:sym typeface="Didact Gothic"/>
                        </a:rPr>
                        <a:t>&gt;Mi primer sitio web&lt;/</a:t>
                      </a:r>
                      <a:r>
                        <a:rPr lang="en-GB" sz="1700" u="none" cap="none" strike="noStrike">
                          <a:solidFill>
                            <a:srgbClr val="E06666"/>
                          </a:solidFill>
                          <a:latin typeface="Didact Gothic"/>
                          <a:ea typeface="Didact Gothic"/>
                          <a:cs typeface="Didact Gothic"/>
                          <a:sym typeface="Didact Gothic"/>
                        </a:rPr>
                        <a:t>title</a:t>
                      </a:r>
                      <a:r>
                        <a:rPr lang="en-GB" sz="1700" u="none" cap="none" strike="noStrike">
                          <a:solidFill>
                            <a:srgbClr val="D9D9D9"/>
                          </a:solidFill>
                          <a:latin typeface="Didact Gothic"/>
                          <a:ea typeface="Didact Gothic"/>
                          <a:cs typeface="Didact Gothic"/>
                          <a:sym typeface="Didact Gothic"/>
                        </a:rPr>
                        <a:t>&gt;</a:t>
                      </a:r>
                      <a:endParaRPr sz="17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700" u="none" cap="none" strike="noStrike">
                          <a:solidFill>
                            <a:srgbClr val="D9D9D9"/>
                          </a:solidFill>
                          <a:latin typeface="Didact Gothic"/>
                          <a:ea typeface="Didact Gothic"/>
                          <a:cs typeface="Didact Gothic"/>
                          <a:sym typeface="Didact Gothic"/>
                        </a:rPr>
                        <a:t>  &lt;/</a:t>
                      </a:r>
                      <a:r>
                        <a:rPr lang="en-GB" sz="1700" u="none" cap="none" strike="noStrike">
                          <a:solidFill>
                            <a:srgbClr val="E06666"/>
                          </a:solidFill>
                          <a:latin typeface="Didact Gothic"/>
                          <a:ea typeface="Didact Gothic"/>
                          <a:cs typeface="Didact Gothic"/>
                          <a:sym typeface="Didact Gothic"/>
                        </a:rPr>
                        <a:t>head</a:t>
                      </a:r>
                      <a:r>
                        <a:rPr lang="en-GB" sz="1700" u="none" cap="none" strike="noStrike">
                          <a:solidFill>
                            <a:srgbClr val="D9D9D9"/>
                          </a:solidFill>
                          <a:latin typeface="Didact Gothic"/>
                          <a:ea typeface="Didact Gothic"/>
                          <a:cs typeface="Didact Gothic"/>
                          <a:sym typeface="Didact Gothic"/>
                        </a:rPr>
                        <a:t>&gt;</a:t>
                      </a:r>
                      <a:endParaRPr sz="17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700" u="none" cap="none" strike="noStrike">
                          <a:solidFill>
                            <a:srgbClr val="D9D9D9"/>
                          </a:solidFill>
                          <a:latin typeface="Didact Gothic"/>
                          <a:ea typeface="Didact Gothic"/>
                          <a:cs typeface="Didact Gothic"/>
                          <a:sym typeface="Didact Gothic"/>
                        </a:rPr>
                        <a:t>  &lt;</a:t>
                      </a:r>
                      <a:r>
                        <a:rPr lang="en-GB" sz="1700" u="none" cap="none" strike="noStrike">
                          <a:solidFill>
                            <a:srgbClr val="E06666"/>
                          </a:solidFill>
                          <a:latin typeface="Didact Gothic"/>
                          <a:ea typeface="Didact Gothic"/>
                          <a:cs typeface="Didact Gothic"/>
                          <a:sym typeface="Didact Gothic"/>
                        </a:rPr>
                        <a:t>body</a:t>
                      </a:r>
                      <a:r>
                        <a:rPr lang="en-GB" sz="1700" u="none" cap="none" strike="noStrike">
                          <a:solidFill>
                            <a:srgbClr val="D9D9D9"/>
                          </a:solidFill>
                          <a:latin typeface="Didact Gothic"/>
                          <a:ea typeface="Didact Gothic"/>
                          <a:cs typeface="Didact Gothic"/>
                          <a:sym typeface="Didact Gothic"/>
                        </a:rPr>
                        <a:t>&gt;</a:t>
                      </a:r>
                      <a:endParaRPr sz="17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700" u="none" cap="none" strike="noStrike">
                          <a:solidFill>
                            <a:srgbClr val="D9D9D9"/>
                          </a:solidFill>
                          <a:latin typeface="Didact Gothic"/>
                          <a:ea typeface="Didact Gothic"/>
                          <a:cs typeface="Didact Gothic"/>
                          <a:sym typeface="Didact Gothic"/>
                        </a:rPr>
                        <a:t>    &lt;</a:t>
                      </a:r>
                      <a:r>
                        <a:rPr lang="en-GB" sz="1700" u="none" cap="none" strike="noStrike">
                          <a:solidFill>
                            <a:srgbClr val="E06666"/>
                          </a:solidFill>
                          <a:latin typeface="Didact Gothic"/>
                          <a:ea typeface="Didact Gothic"/>
                          <a:cs typeface="Didact Gothic"/>
                          <a:sym typeface="Didact Gothic"/>
                        </a:rPr>
                        <a:t>h1</a:t>
                      </a:r>
                      <a:r>
                        <a:rPr lang="en-GB" sz="1700" u="none" cap="none" strike="noStrike">
                          <a:solidFill>
                            <a:srgbClr val="D9D9D9"/>
                          </a:solidFill>
                          <a:latin typeface="Didact Gothic"/>
                          <a:ea typeface="Didact Gothic"/>
                          <a:cs typeface="Didact Gothic"/>
                          <a:sym typeface="Didact Gothic"/>
                        </a:rPr>
                        <a:t>&gt;Curso de </a:t>
                      </a:r>
                      <a:r>
                        <a:rPr lang="en-GB" sz="1700">
                          <a:solidFill>
                            <a:srgbClr val="D9D9D9"/>
                          </a:solidFill>
                          <a:latin typeface="Didact Gothic"/>
                          <a:ea typeface="Didact Gothic"/>
                          <a:cs typeface="Didact Gothic"/>
                          <a:sym typeface="Didact Gothic"/>
                        </a:rPr>
                        <a:t>Desarrollo Web</a:t>
                      </a:r>
                      <a:r>
                        <a:rPr lang="en-GB" sz="1700" u="none" cap="none" strike="noStrike">
                          <a:solidFill>
                            <a:srgbClr val="D9D9D9"/>
                          </a:solidFill>
                          <a:latin typeface="Didact Gothic"/>
                          <a:ea typeface="Didact Gothic"/>
                          <a:cs typeface="Didact Gothic"/>
                          <a:sym typeface="Didact Gothic"/>
                        </a:rPr>
                        <a:t>&lt;/</a:t>
                      </a:r>
                      <a:r>
                        <a:rPr lang="en-GB" sz="1700" u="none" cap="none" strike="noStrike">
                          <a:solidFill>
                            <a:srgbClr val="E06666"/>
                          </a:solidFill>
                          <a:latin typeface="Didact Gothic"/>
                          <a:ea typeface="Didact Gothic"/>
                          <a:cs typeface="Didact Gothic"/>
                          <a:sym typeface="Didact Gothic"/>
                        </a:rPr>
                        <a:t>h1</a:t>
                      </a:r>
                      <a:r>
                        <a:rPr lang="en-GB" sz="1700" u="none" cap="none" strike="noStrike">
                          <a:solidFill>
                            <a:srgbClr val="D9D9D9"/>
                          </a:solidFill>
                          <a:latin typeface="Didact Gothic"/>
                          <a:ea typeface="Didact Gothic"/>
                          <a:cs typeface="Didact Gothic"/>
                          <a:sym typeface="Didact Gothic"/>
                        </a:rPr>
                        <a:t>&gt;</a:t>
                      </a:r>
                      <a:endParaRPr sz="17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n-GB" sz="1700" u="none" cap="none" strike="noStrike">
                          <a:solidFill>
                            <a:srgbClr val="D9D9D9"/>
                          </a:solidFill>
                          <a:latin typeface="Didact Gothic"/>
                          <a:ea typeface="Didact Gothic"/>
                          <a:cs typeface="Didact Gothic"/>
                          <a:sym typeface="Didact Gothic"/>
                        </a:rPr>
                        <a:t>	&lt;</a:t>
                      </a:r>
                      <a:r>
                        <a:rPr lang="en-GB" sz="1700" u="none" cap="none" strike="noStrike">
                          <a:solidFill>
                            <a:srgbClr val="E06666"/>
                          </a:solidFill>
                          <a:latin typeface="Didact Gothic"/>
                          <a:ea typeface="Didact Gothic"/>
                          <a:cs typeface="Didact Gothic"/>
                          <a:sym typeface="Didact Gothic"/>
                        </a:rPr>
                        <a:t>h2</a:t>
                      </a:r>
                      <a:r>
                        <a:rPr lang="en-GB" sz="1700" u="none" cap="none" strike="noStrike">
                          <a:solidFill>
                            <a:srgbClr val="D9D9D9"/>
                          </a:solidFill>
                          <a:latin typeface="Didact Gothic"/>
                          <a:ea typeface="Didact Gothic"/>
                          <a:cs typeface="Didact Gothic"/>
                          <a:sym typeface="Didact Gothic"/>
                        </a:rPr>
                        <a:t>&gt;Mi nombre es:</a:t>
                      </a:r>
                      <a:r>
                        <a:rPr lang="en-GB" sz="1700">
                          <a:solidFill>
                            <a:srgbClr val="D9D9D9"/>
                          </a:solidFill>
                          <a:latin typeface="Didact Gothic"/>
                          <a:ea typeface="Didact Gothic"/>
                          <a:cs typeface="Didact Gothic"/>
                          <a:sym typeface="Didact Gothic"/>
                        </a:rPr>
                        <a:t> </a:t>
                      </a:r>
                      <a:r>
                        <a:rPr lang="en-GB" sz="1700" u="none" cap="none" strike="noStrike">
                          <a:solidFill>
                            <a:srgbClr val="D9D9D9"/>
                          </a:solidFill>
                          <a:latin typeface="Didact Gothic"/>
                          <a:ea typeface="Didact Gothic"/>
                          <a:cs typeface="Didact Gothic"/>
                          <a:sym typeface="Didact Gothic"/>
                        </a:rPr>
                        <a:t>Nombre y Apellido</a:t>
                      </a:r>
                      <a:r>
                        <a:rPr lang="en-GB" sz="1700">
                          <a:solidFill>
                            <a:srgbClr val="D9D9D9"/>
                          </a:solidFill>
                          <a:latin typeface="Didact Gothic"/>
                          <a:ea typeface="Didact Gothic"/>
                          <a:cs typeface="Didact Gothic"/>
                          <a:sym typeface="Didact Gothic"/>
                        </a:rPr>
                        <a:t>&lt;/</a:t>
                      </a:r>
                      <a:r>
                        <a:rPr lang="en-GB" sz="1700">
                          <a:solidFill>
                            <a:srgbClr val="E06666"/>
                          </a:solidFill>
                          <a:latin typeface="Didact Gothic"/>
                          <a:ea typeface="Didact Gothic"/>
                          <a:cs typeface="Didact Gothic"/>
                          <a:sym typeface="Didact Gothic"/>
                        </a:rPr>
                        <a:t>h2</a:t>
                      </a:r>
                      <a:r>
                        <a:rPr lang="en-GB" sz="1700">
                          <a:solidFill>
                            <a:srgbClr val="D9D9D9"/>
                          </a:solidFill>
                          <a:latin typeface="Didact Gothic"/>
                          <a:ea typeface="Didact Gothic"/>
                          <a:cs typeface="Didact Gothic"/>
                          <a:sym typeface="Didact Gothic"/>
                        </a:rPr>
                        <a:t>&gt;</a:t>
                      </a:r>
                      <a:endParaRPr sz="17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700" u="none" cap="none" strike="noStrike">
                          <a:solidFill>
                            <a:srgbClr val="D9D9D9"/>
                          </a:solidFill>
                          <a:latin typeface="Didact Gothic"/>
                          <a:ea typeface="Didact Gothic"/>
                          <a:cs typeface="Didact Gothic"/>
                          <a:sym typeface="Didact Gothic"/>
                        </a:rPr>
                        <a:t>	&lt;</a:t>
                      </a:r>
                      <a:r>
                        <a:rPr lang="en-GB" sz="1700">
                          <a:solidFill>
                            <a:srgbClr val="E06666"/>
                          </a:solidFill>
                          <a:latin typeface="Didact Gothic"/>
                          <a:ea typeface="Didact Gothic"/>
                          <a:cs typeface="Didact Gothic"/>
                          <a:sym typeface="Didact Gothic"/>
                        </a:rPr>
                        <a:t>p</a:t>
                      </a:r>
                      <a:r>
                        <a:rPr lang="en-GB" sz="1700" u="none" cap="none" strike="noStrike">
                          <a:solidFill>
                            <a:srgbClr val="D9D9D9"/>
                          </a:solidFill>
                          <a:latin typeface="Didact Gothic"/>
                          <a:ea typeface="Didact Gothic"/>
                          <a:cs typeface="Didact Gothic"/>
                          <a:sym typeface="Didact Gothic"/>
                        </a:rPr>
                        <a:t>&gt;</a:t>
                      </a:r>
                      <a:r>
                        <a:rPr lang="en-GB" sz="1700">
                          <a:solidFill>
                            <a:srgbClr val="D9D9D9"/>
                          </a:solidFill>
                          <a:latin typeface="Didact Gothic"/>
                          <a:ea typeface="Didact Gothic"/>
                          <a:cs typeface="Didact Gothic"/>
                          <a:sym typeface="Didact Gothic"/>
                        </a:rPr>
                        <a:t>&lt;</a:t>
                      </a:r>
                      <a:r>
                        <a:rPr lang="en-GB" sz="1700">
                          <a:solidFill>
                            <a:srgbClr val="E06666"/>
                          </a:solidFill>
                          <a:latin typeface="Didact Gothic"/>
                          <a:ea typeface="Didact Gothic"/>
                          <a:cs typeface="Didact Gothic"/>
                          <a:sym typeface="Didact Gothic"/>
                        </a:rPr>
                        <a:t>strong</a:t>
                      </a:r>
                      <a:r>
                        <a:rPr lang="en-GB" sz="1700">
                          <a:solidFill>
                            <a:srgbClr val="D9D9D9"/>
                          </a:solidFill>
                          <a:latin typeface="Didact Gothic"/>
                          <a:ea typeface="Didact Gothic"/>
                          <a:cs typeface="Didact Gothic"/>
                          <a:sym typeface="Didact Gothic"/>
                        </a:rPr>
                        <a:t>&gt;</a:t>
                      </a:r>
                      <a:r>
                        <a:rPr lang="en-GB" sz="1700" u="none" cap="none" strike="noStrike">
                          <a:solidFill>
                            <a:srgbClr val="D9D9D9"/>
                          </a:solidFill>
                          <a:latin typeface="Didact Gothic"/>
                          <a:ea typeface="Didact Gothic"/>
                          <a:cs typeface="Didact Gothic"/>
                          <a:sym typeface="Didact Gothic"/>
                        </a:rPr>
                        <a:t>El nombre del profesor es:</a:t>
                      </a:r>
                      <a:r>
                        <a:rPr lang="en-GB" sz="1700">
                          <a:solidFill>
                            <a:srgbClr val="D9D9D9"/>
                          </a:solidFill>
                          <a:latin typeface="Didact Gothic"/>
                          <a:ea typeface="Didact Gothic"/>
                          <a:cs typeface="Didact Gothic"/>
                          <a:sym typeface="Didact Gothic"/>
                        </a:rPr>
                        <a:t>&lt;/</a:t>
                      </a:r>
                      <a:r>
                        <a:rPr lang="en-GB" sz="1700">
                          <a:solidFill>
                            <a:srgbClr val="E06666"/>
                          </a:solidFill>
                          <a:latin typeface="Didact Gothic"/>
                          <a:ea typeface="Didact Gothic"/>
                          <a:cs typeface="Didact Gothic"/>
                          <a:sym typeface="Didact Gothic"/>
                        </a:rPr>
                        <a:t>strong</a:t>
                      </a:r>
                      <a:r>
                        <a:rPr lang="en-GB" sz="1700">
                          <a:solidFill>
                            <a:srgbClr val="D9D9D9"/>
                          </a:solidFill>
                          <a:latin typeface="Didact Gothic"/>
                          <a:ea typeface="Didact Gothic"/>
                          <a:cs typeface="Didact Gothic"/>
                          <a:sym typeface="Didact Gothic"/>
                        </a:rPr>
                        <a:t>&gt;</a:t>
                      </a:r>
                      <a:r>
                        <a:rPr lang="en-GB" sz="1700" u="none" cap="none" strike="noStrike">
                          <a:solidFill>
                            <a:srgbClr val="D9D9D9"/>
                          </a:solidFill>
                          <a:latin typeface="Didact Gothic"/>
                          <a:ea typeface="Didact Gothic"/>
                          <a:cs typeface="Didact Gothic"/>
                          <a:sym typeface="Didact Gothic"/>
                        </a:rPr>
                        <a:t> </a:t>
                      </a:r>
                      <a:r>
                        <a:rPr lang="en-GB" sz="1700">
                          <a:solidFill>
                            <a:srgbClr val="D9D9D9"/>
                          </a:solidFill>
                          <a:latin typeface="Didact Gothic"/>
                          <a:ea typeface="Didact Gothic"/>
                          <a:cs typeface="Didact Gothic"/>
                          <a:sym typeface="Didact Gothic"/>
                        </a:rPr>
                        <a:t>Nombre y Apellido del profesor</a:t>
                      </a:r>
                      <a:r>
                        <a:rPr lang="en-GB" sz="1700" u="none" cap="none" strike="noStrike">
                          <a:solidFill>
                            <a:srgbClr val="D9D9D9"/>
                          </a:solidFill>
                          <a:latin typeface="Didact Gothic"/>
                          <a:ea typeface="Didact Gothic"/>
                          <a:cs typeface="Didact Gothic"/>
                          <a:sym typeface="Didact Gothic"/>
                        </a:rPr>
                        <a:t>&lt;/</a:t>
                      </a:r>
                      <a:r>
                        <a:rPr lang="en-GB" sz="1700">
                          <a:solidFill>
                            <a:srgbClr val="E06666"/>
                          </a:solidFill>
                          <a:latin typeface="Didact Gothic"/>
                          <a:ea typeface="Didact Gothic"/>
                          <a:cs typeface="Didact Gothic"/>
                          <a:sym typeface="Didact Gothic"/>
                        </a:rPr>
                        <a:t>p</a:t>
                      </a:r>
                      <a:r>
                        <a:rPr lang="en-GB" sz="1700" u="none" cap="none" strike="noStrike">
                          <a:solidFill>
                            <a:srgbClr val="D9D9D9"/>
                          </a:solidFill>
                          <a:latin typeface="Didact Gothic"/>
                          <a:ea typeface="Didact Gothic"/>
                          <a:cs typeface="Didact Gothic"/>
                          <a:sym typeface="Didact Gothic"/>
                        </a:rPr>
                        <a:t>&gt;</a:t>
                      </a:r>
                      <a:endParaRPr sz="17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700" u="none" cap="none" strike="noStrike">
                          <a:solidFill>
                            <a:srgbClr val="D9D9D9"/>
                          </a:solidFill>
                          <a:latin typeface="Didact Gothic"/>
                          <a:ea typeface="Didact Gothic"/>
                          <a:cs typeface="Didact Gothic"/>
                          <a:sym typeface="Didact Gothic"/>
                        </a:rPr>
                        <a:t>  &lt;/</a:t>
                      </a:r>
                      <a:r>
                        <a:rPr lang="en-GB" sz="1700" u="none" cap="none" strike="noStrike">
                          <a:solidFill>
                            <a:srgbClr val="E06666"/>
                          </a:solidFill>
                          <a:latin typeface="Didact Gothic"/>
                          <a:ea typeface="Didact Gothic"/>
                          <a:cs typeface="Didact Gothic"/>
                          <a:sym typeface="Didact Gothic"/>
                        </a:rPr>
                        <a:t>body</a:t>
                      </a:r>
                      <a:r>
                        <a:rPr lang="en-GB" sz="1700" u="none" cap="none" strike="noStrike">
                          <a:solidFill>
                            <a:srgbClr val="D9D9D9"/>
                          </a:solidFill>
                          <a:latin typeface="Didact Gothic"/>
                          <a:ea typeface="Didact Gothic"/>
                          <a:cs typeface="Didact Gothic"/>
                          <a:sym typeface="Didact Gothic"/>
                        </a:rPr>
                        <a:t>&gt;</a:t>
                      </a:r>
                      <a:endParaRPr sz="17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700" u="none" cap="none" strike="noStrike">
                          <a:solidFill>
                            <a:srgbClr val="D9D9D9"/>
                          </a:solidFill>
                          <a:latin typeface="Didact Gothic"/>
                          <a:ea typeface="Didact Gothic"/>
                          <a:cs typeface="Didact Gothic"/>
                          <a:sym typeface="Didact Gothic"/>
                        </a:rPr>
                        <a:t>&lt;/</a:t>
                      </a:r>
                      <a:r>
                        <a:rPr lang="en-GB" sz="1700" u="none" cap="none" strike="noStrike">
                          <a:solidFill>
                            <a:srgbClr val="E06666"/>
                          </a:solidFill>
                          <a:latin typeface="Didact Gothic"/>
                          <a:ea typeface="Didact Gothic"/>
                          <a:cs typeface="Didact Gothic"/>
                          <a:sym typeface="Didact Gothic"/>
                        </a:rPr>
                        <a:t>html</a:t>
                      </a:r>
                      <a:r>
                        <a:rPr lang="en-GB" sz="1700" u="none" cap="none" strike="noStrike">
                          <a:solidFill>
                            <a:srgbClr val="D9D9D9"/>
                          </a:solidFill>
                          <a:latin typeface="Didact Gothic"/>
                          <a:ea typeface="Didact Gothic"/>
                          <a:cs typeface="Didact Gothic"/>
                          <a:sym typeface="Didact Gothic"/>
                        </a:rPr>
                        <a:t>&gt;</a:t>
                      </a:r>
                      <a:endParaRPr sz="17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t/>
                      </a:r>
                      <a:endParaRPr sz="1700">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pic>
        <p:nvPicPr>
          <p:cNvPr id="1066" name="Google Shape;1066;p1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35"/>
          <p:cNvSpPr txBox="1"/>
          <p:nvPr>
            <p:ph type="title"/>
          </p:nvPr>
        </p:nvSpPr>
        <p:spPr>
          <a:xfrm>
            <a:off x="311700" y="2815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n-GB" sz="4000">
                <a:latin typeface="Anton"/>
                <a:ea typeface="Anton"/>
                <a:cs typeface="Anton"/>
                <a:sym typeface="Anton"/>
              </a:rPr>
              <a:t>HTML5 </a:t>
            </a:r>
            <a:endParaRPr i="1" sz="4000"/>
          </a:p>
        </p:txBody>
      </p:sp>
      <p:sp>
        <p:nvSpPr>
          <p:cNvPr id="1072" name="Google Shape;1072;p135"/>
          <p:cNvSpPr txBox="1"/>
          <p:nvPr>
            <p:ph idx="1" type="body"/>
          </p:nvPr>
        </p:nvSpPr>
        <p:spPr>
          <a:xfrm>
            <a:off x="311700" y="1816375"/>
            <a:ext cx="4243500" cy="196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100"/>
              </a:spcAft>
              <a:buClr>
                <a:schemeClr val="dk1"/>
              </a:buClr>
              <a:buSzPts val="1100"/>
              <a:buFont typeface="Arial"/>
              <a:buNone/>
            </a:pPr>
            <a:r>
              <a:rPr lang="en-GB" sz="2000">
                <a:solidFill>
                  <a:schemeClr val="dk1"/>
                </a:solidFill>
                <a:latin typeface="Helvetica Neue"/>
                <a:ea typeface="Helvetica Neue"/>
                <a:cs typeface="Helvetica Neue"/>
                <a:sym typeface="Helvetica Neue"/>
              </a:rPr>
              <a:t>HTML5 incorpora </a:t>
            </a:r>
            <a:r>
              <a:rPr b="1" lang="en-GB" sz="2000">
                <a:solidFill>
                  <a:schemeClr val="dk1"/>
                </a:solidFill>
                <a:latin typeface="Helvetica Neue"/>
                <a:ea typeface="Helvetica Neue"/>
                <a:cs typeface="Helvetica Neue"/>
                <a:sym typeface="Helvetica Neue"/>
              </a:rPr>
              <a:t>etiquetas semánticas</a:t>
            </a:r>
            <a:r>
              <a:rPr lang="en-GB" sz="2000">
                <a:solidFill>
                  <a:schemeClr val="dk1"/>
                </a:solidFill>
                <a:latin typeface="Helvetica Neue"/>
                <a:ea typeface="Helvetica Neue"/>
                <a:cs typeface="Helvetica Neue"/>
                <a:sym typeface="Helvetica Neue"/>
              </a:rPr>
              <a:t> que no sólo generan estructura, sino que también definen su contenido.</a:t>
            </a:r>
            <a:endParaRPr sz="2000">
              <a:latin typeface="Helvetica Neue"/>
              <a:ea typeface="Helvetica Neue"/>
              <a:cs typeface="Helvetica Neue"/>
              <a:sym typeface="Helvetica Neue"/>
            </a:endParaRPr>
          </a:p>
        </p:txBody>
      </p:sp>
      <p:pic>
        <p:nvPicPr>
          <p:cNvPr id="1073" name="Google Shape;1073;p135"/>
          <p:cNvPicPr preferRelativeResize="0"/>
          <p:nvPr/>
        </p:nvPicPr>
        <p:blipFill rotWithShape="1">
          <a:blip r:embed="rId3">
            <a:alphaModFix/>
          </a:blip>
          <a:srcRect b="0" l="0" r="0" t="0"/>
          <a:stretch/>
        </p:blipFill>
        <p:spPr>
          <a:xfrm>
            <a:off x="5010250" y="1212800"/>
            <a:ext cx="2828051" cy="3170349"/>
          </a:xfrm>
          <a:prstGeom prst="rect">
            <a:avLst/>
          </a:prstGeom>
          <a:noFill/>
          <a:ln>
            <a:noFill/>
          </a:ln>
        </p:spPr>
      </p:pic>
      <p:pic>
        <p:nvPicPr>
          <p:cNvPr id="1074" name="Google Shape;1074;p135"/>
          <p:cNvPicPr preferRelativeResize="0"/>
          <p:nvPr/>
        </p:nvPicPr>
        <p:blipFill rotWithShape="1">
          <a:blip r:embed="rId4">
            <a:alphaModFix/>
          </a:blip>
          <a:srcRect b="0" l="0" r="0" t="0"/>
          <a:stretch/>
        </p:blipFill>
        <p:spPr>
          <a:xfrm>
            <a:off x="7703975" y="4585875"/>
            <a:ext cx="1186526" cy="3306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8" name="Shape 1078"/>
        <p:cNvGrpSpPr/>
        <p:nvPr/>
      </p:nvGrpSpPr>
      <p:grpSpPr>
        <a:xfrm>
          <a:off x="0" y="0"/>
          <a:ext cx="0" cy="0"/>
          <a:chOff x="0" y="0"/>
          <a:chExt cx="0" cy="0"/>
        </a:xfrm>
      </p:grpSpPr>
      <p:sp>
        <p:nvSpPr>
          <p:cNvPr id="1079" name="Google Shape;1079;p136"/>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83" name="Shape 1083"/>
        <p:cNvGrpSpPr/>
        <p:nvPr/>
      </p:nvGrpSpPr>
      <p:grpSpPr>
        <a:xfrm>
          <a:off x="0" y="0"/>
          <a:ext cx="0" cy="0"/>
          <a:chOff x="0" y="0"/>
          <a:chExt cx="0" cy="0"/>
        </a:xfrm>
      </p:grpSpPr>
      <p:pic>
        <p:nvPicPr>
          <p:cNvPr id="1084" name="Google Shape;1084;p1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85" name="Google Shape;1085;p137"/>
          <p:cNvSpPr txBox="1"/>
          <p:nvPr/>
        </p:nvSpPr>
        <p:spPr>
          <a:xfrm>
            <a:off x="1307400" y="2077200"/>
            <a:ext cx="65292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1086" name="Google Shape;1086;p137"/>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1087" name="Google Shape;1087;p137"/>
          <p:cNvSpPr txBox="1"/>
          <p:nvPr/>
        </p:nvSpPr>
        <p:spPr>
          <a:xfrm>
            <a:off x="1473750" y="3183775"/>
            <a:ext cx="61965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latin typeface="Helvetica Neue"/>
                <a:ea typeface="Helvetica Neue"/>
                <a:cs typeface="Helvetica Neue"/>
                <a:sym typeface="Helvetica Neue"/>
              </a:rPr>
              <a:t>Momento de consolidación de aprendizajes</a:t>
            </a:r>
            <a:endParaRPr sz="2500">
              <a:latin typeface="Helvetica Neue"/>
              <a:ea typeface="Helvetica Neue"/>
              <a:cs typeface="Helvetica Neue"/>
              <a:sym typeface="Helvetica Neue"/>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38"/>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SKETCH</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n-GB" sz="2000" u="none" cap="none" strike="noStrike">
                <a:solidFill>
                  <a:srgbClr val="000000"/>
                </a:solidFill>
                <a:latin typeface="Helvetica Neue"/>
                <a:ea typeface="Helvetica Neue"/>
                <a:cs typeface="Helvetica Neue"/>
                <a:sym typeface="Helvetica Neue"/>
              </a:rPr>
              <a:t>Crea un sketch en papel.</a:t>
            </a:r>
            <a:endParaRPr b="0" i="1" sz="1600" u="none" cap="none" strike="noStrike">
              <a:solidFill>
                <a:srgbClr val="000000"/>
              </a:solidFill>
              <a:latin typeface="Helvetica Neue"/>
              <a:ea typeface="Helvetica Neue"/>
              <a:cs typeface="Helvetica Neue"/>
              <a:sym typeface="Helvetica Neue"/>
            </a:endParaRPr>
          </a:p>
        </p:txBody>
      </p:sp>
      <p:pic>
        <p:nvPicPr>
          <p:cNvPr id="1093" name="Google Shape;1093;p1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94" name="Google Shape;1094;p138"/>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44" name="Shape 244"/>
        <p:cNvGrpSpPr/>
        <p:nvPr/>
      </p:nvGrpSpPr>
      <p:grpSpPr>
        <a:xfrm>
          <a:off x="0" y="0"/>
          <a:ext cx="0" cy="0"/>
          <a:chOff x="0" y="0"/>
          <a:chExt cx="0" cy="0"/>
        </a:xfrm>
      </p:grpSpPr>
      <p:sp>
        <p:nvSpPr>
          <p:cNvPr id="245" name="Google Shape;245;p40"/>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n-GB" sz="1800" u="none" cap="none" strike="noStrike">
                <a:solidFill>
                  <a:srgbClr val="000000"/>
                </a:solidFill>
                <a:latin typeface="Helvetica Neue"/>
                <a:ea typeface="Helvetica Neue"/>
                <a:cs typeface="Helvetica Neue"/>
                <a:sym typeface="Helvetica Neue"/>
              </a:rPr>
              <a:t>Accede al material complementario </a:t>
            </a:r>
            <a:r>
              <a:rPr b="0" i="0" lang="en-GB" sz="1800" u="sng" cap="none" strike="noStrike">
                <a:solidFill>
                  <a:schemeClr val="hlink"/>
                </a:solidFill>
                <a:latin typeface="Helvetica Neue"/>
                <a:ea typeface="Helvetica Neue"/>
                <a:cs typeface="Helvetica Neue"/>
                <a:sym typeface="Helvetica Neue"/>
                <a:hlinkClick r:id="rId3"/>
              </a:rPr>
              <a:t>aquí</a:t>
            </a:r>
            <a:r>
              <a:rPr b="0" i="0" lang="en-GB" sz="1800" u="none" cap="none" strike="noStrike">
                <a:solidFill>
                  <a:srgbClr val="000000"/>
                </a:solidFill>
                <a:latin typeface="Helvetica Neue"/>
                <a:ea typeface="Helvetica Neue"/>
                <a:cs typeface="Helvetica Neue"/>
                <a:sym typeface="Helvetica Neue"/>
              </a:rPr>
              <a:t>. </a:t>
            </a:r>
            <a:endParaRPr b="0" i="0" sz="1800" u="none" cap="none" strike="noStrike">
              <a:solidFill>
                <a:srgbClr val="000000"/>
              </a:solidFill>
              <a:latin typeface="Helvetica Neue"/>
              <a:ea typeface="Helvetica Neue"/>
              <a:cs typeface="Helvetica Neue"/>
              <a:sym typeface="Helvetica Neue"/>
            </a:endParaRPr>
          </a:p>
        </p:txBody>
      </p:sp>
      <p:pic>
        <p:nvPicPr>
          <p:cNvPr id="246" name="Google Shape;246;p40"/>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47" name="Google Shape;247;p40"/>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39"/>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n-GB"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1100" name="Google Shape;1100;p139"/>
          <p:cNvSpPr txBox="1"/>
          <p:nvPr/>
        </p:nvSpPr>
        <p:spPr>
          <a:xfrm>
            <a:off x="938100" y="1694650"/>
            <a:ext cx="7267800" cy="2072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n-GB" sz="2000" u="none" cap="none" strike="noStrike">
                <a:solidFill>
                  <a:schemeClr val="dk1"/>
                </a:solidFill>
                <a:highlight>
                  <a:schemeClr val="lt1"/>
                </a:highlight>
                <a:latin typeface="Helvetica Neue"/>
                <a:ea typeface="Helvetica Neue"/>
                <a:cs typeface="Helvetica Neue"/>
                <a:sym typeface="Helvetica Neue"/>
              </a:rPr>
              <a:t>Diseña un sketch en papel, con aquello que incluiría el sitio web que crearás para tu Proyecto Final. Piensa qué secciones podría tener. Debe tener un encabezado, un logo y pie de página. </a:t>
            </a:r>
            <a:endParaRPr b="0" i="0" sz="2000" u="none" cap="none" strike="noStrike">
              <a:solidFill>
                <a:schemeClr val="dk1"/>
              </a:solidFill>
              <a:highlight>
                <a:schemeClr val="lt1"/>
              </a:highlight>
              <a:latin typeface="Helvetica Neue"/>
              <a:ea typeface="Helvetica Neue"/>
              <a:cs typeface="Helvetica Neue"/>
              <a:sym typeface="Helvetica Neue"/>
            </a:endParaRPr>
          </a:p>
        </p:txBody>
      </p:sp>
      <p:pic>
        <p:nvPicPr>
          <p:cNvPr id="1101" name="Google Shape;1101;p1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02" name="Google Shape;1102;p139"/>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40"/>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NUEVO DOCUMENTO</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n-GB" sz="2000" u="none" cap="none" strike="noStrike">
                <a:solidFill>
                  <a:srgbClr val="000000"/>
                </a:solidFill>
                <a:latin typeface="Helvetica Neue"/>
                <a:ea typeface="Helvetica Neue"/>
                <a:cs typeface="Helvetica Neue"/>
                <a:sym typeface="Helvetica Neue"/>
              </a:rPr>
              <a:t>Crea un documento nuevo. </a:t>
            </a:r>
            <a:endParaRPr b="0" i="1" sz="1600" u="none" cap="none" strike="noStrike">
              <a:solidFill>
                <a:srgbClr val="000000"/>
              </a:solidFill>
              <a:latin typeface="Helvetica Neue"/>
              <a:ea typeface="Helvetica Neue"/>
              <a:cs typeface="Helvetica Neue"/>
              <a:sym typeface="Helvetica Neue"/>
            </a:endParaRPr>
          </a:p>
        </p:txBody>
      </p:sp>
      <p:pic>
        <p:nvPicPr>
          <p:cNvPr id="1108" name="Google Shape;1108;p1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09" name="Google Shape;1109;p140"/>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41"/>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n-GB"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1115" name="Google Shape;1115;p141"/>
          <p:cNvSpPr txBox="1"/>
          <p:nvPr/>
        </p:nvSpPr>
        <p:spPr>
          <a:xfrm>
            <a:off x="938100" y="1393375"/>
            <a:ext cx="7267800" cy="2780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800"/>
              <a:buFont typeface="Arial"/>
              <a:buNone/>
            </a:pPr>
            <a:r>
              <a:rPr b="0" i="0" lang="en-GB" sz="1800" u="none" cap="none" strike="noStrike">
                <a:solidFill>
                  <a:schemeClr val="dk1"/>
                </a:solidFill>
                <a:latin typeface="Helvetica Neue"/>
                <a:ea typeface="Helvetica Neue"/>
                <a:cs typeface="Helvetica Neue"/>
                <a:sym typeface="Helvetica Neue"/>
              </a:rPr>
              <a:t>En el editor de texto (Sublime), crea un documento nuevo llamado “index.html”. Escribe con etiquetas HTML:</a:t>
            </a:r>
            <a:br>
              <a:rPr b="0" i="0" lang="en-GB" sz="1800" u="none" cap="none" strike="noStrike">
                <a:solidFill>
                  <a:schemeClr val="dk1"/>
                </a:solidFill>
                <a:latin typeface="Helvetica Neue"/>
                <a:ea typeface="Helvetica Neue"/>
                <a:cs typeface="Helvetica Neue"/>
                <a:sym typeface="Helvetica Neue"/>
              </a:rPr>
            </a:br>
            <a:endParaRPr b="0" i="0" sz="1800" u="none" cap="none" strike="noStrike">
              <a:solidFill>
                <a:schemeClr val="dk1"/>
              </a:solidFill>
              <a:latin typeface="Helvetica Neue"/>
              <a:ea typeface="Helvetica Neue"/>
              <a:cs typeface="Helvetica Neue"/>
              <a:sym typeface="Helvetica Neue"/>
            </a:endParaRPr>
          </a:p>
          <a:p>
            <a:pPr indent="0" lvl="0" marL="457200" marR="0" rtl="0" algn="l">
              <a:lnSpc>
                <a:spcPct val="115000"/>
              </a:lnSpc>
              <a:spcBef>
                <a:spcPts val="0"/>
              </a:spcBef>
              <a:spcAft>
                <a:spcPts val="0"/>
              </a:spcAft>
              <a:buNone/>
            </a:pPr>
            <a:r>
              <a:rPr b="1" i="0" lang="en-GB" sz="1800" u="none" cap="none" strike="noStrike">
                <a:solidFill>
                  <a:schemeClr val="dk1"/>
                </a:solidFill>
                <a:latin typeface="Helvetica Neue"/>
                <a:ea typeface="Helvetica Neue"/>
                <a:cs typeface="Helvetica Neue"/>
                <a:sym typeface="Helvetica Neue"/>
              </a:rPr>
              <a:t>Nombre y apellido: </a:t>
            </a:r>
            <a:r>
              <a:rPr b="0" i="0" lang="en-GB" sz="1800" u="none" cap="none" strike="noStrike">
                <a:solidFill>
                  <a:schemeClr val="dk1"/>
                </a:solidFill>
                <a:latin typeface="Helvetica Neue"/>
                <a:ea typeface="Helvetica Neue"/>
                <a:cs typeface="Helvetica Neue"/>
                <a:sym typeface="Helvetica Neue"/>
              </a:rPr>
              <a:t>tu nombre y apellido.</a:t>
            </a:r>
            <a:endParaRPr b="0" i="0" sz="1800" u="none" cap="none" strike="noStrike">
              <a:solidFill>
                <a:schemeClr val="dk1"/>
              </a:solidFill>
              <a:latin typeface="Helvetica Neue"/>
              <a:ea typeface="Helvetica Neue"/>
              <a:cs typeface="Helvetica Neue"/>
              <a:sym typeface="Helvetica Neue"/>
            </a:endParaRPr>
          </a:p>
          <a:p>
            <a:pPr indent="0" lvl="0" marL="457200" marR="0" rtl="0" algn="l">
              <a:lnSpc>
                <a:spcPct val="115000"/>
              </a:lnSpc>
              <a:spcBef>
                <a:spcPts val="0"/>
              </a:spcBef>
              <a:spcAft>
                <a:spcPts val="0"/>
              </a:spcAft>
              <a:buNone/>
            </a:pPr>
            <a:r>
              <a:rPr b="1" i="0" lang="en-GB" sz="1800" u="none" cap="none" strike="noStrike">
                <a:solidFill>
                  <a:schemeClr val="dk1"/>
                </a:solidFill>
                <a:latin typeface="Helvetica Neue"/>
                <a:ea typeface="Helvetica Neue"/>
                <a:cs typeface="Helvetica Neue"/>
                <a:sym typeface="Helvetica Neue"/>
              </a:rPr>
              <a:t>Nombre del docente:</a:t>
            </a:r>
            <a:r>
              <a:rPr lang="en-GB" sz="1800">
                <a:solidFill>
                  <a:schemeClr val="dk1"/>
                </a:solidFill>
                <a:latin typeface="Helvetica Neue"/>
                <a:ea typeface="Helvetica Neue"/>
                <a:cs typeface="Helvetica Neue"/>
                <a:sym typeface="Helvetica Neue"/>
              </a:rPr>
              <a:t> </a:t>
            </a:r>
            <a:r>
              <a:rPr b="0" i="0" lang="en-GB" sz="1800" u="none" cap="none" strike="noStrike">
                <a:solidFill>
                  <a:schemeClr val="dk1"/>
                </a:solidFill>
                <a:latin typeface="Helvetica Neue"/>
                <a:ea typeface="Helvetica Neue"/>
                <a:cs typeface="Helvetica Neue"/>
                <a:sym typeface="Helvetica Neue"/>
              </a:rPr>
              <a:t>nombre y apellido del docente.</a:t>
            </a:r>
            <a:br>
              <a:rPr b="0" i="0" lang="en-GB" sz="1800" u="none" cap="none" strike="noStrike">
                <a:solidFill>
                  <a:schemeClr val="dk1"/>
                </a:solidFill>
                <a:latin typeface="Helvetica Neue"/>
                <a:ea typeface="Helvetica Neue"/>
                <a:cs typeface="Helvetica Neue"/>
                <a:sym typeface="Helvetica Neue"/>
              </a:rPr>
            </a:br>
            <a:endParaRPr b="0" i="0" sz="18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rPr b="0" i="0" lang="en-GB" sz="1800" u="none" cap="none" strike="noStrike">
                <a:solidFill>
                  <a:schemeClr val="dk1"/>
                </a:solidFill>
                <a:latin typeface="Helvetica Neue"/>
                <a:ea typeface="Helvetica Neue"/>
                <a:cs typeface="Helvetica Neue"/>
                <a:sym typeface="Helvetica Neue"/>
              </a:rPr>
              <a:t>Guarda, abre el archivo en el browser de tu preferencia, y observa el resultado. Contarás con 15 minutos para realizar la actividad.</a:t>
            </a:r>
            <a:endParaRPr b="0" i="0" sz="2000" u="none" cap="none" strike="noStrike">
              <a:solidFill>
                <a:schemeClr val="dk1"/>
              </a:solidFill>
              <a:highlight>
                <a:schemeClr val="lt1"/>
              </a:highlight>
              <a:latin typeface="Helvetica Neue"/>
              <a:ea typeface="Helvetica Neue"/>
              <a:cs typeface="Helvetica Neue"/>
              <a:sym typeface="Helvetica Neue"/>
            </a:endParaRPr>
          </a:p>
        </p:txBody>
      </p:sp>
      <p:pic>
        <p:nvPicPr>
          <p:cNvPr id="1116" name="Google Shape;1116;p1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17" name="Google Shape;1117;p141"/>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42"/>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WIREFRAME Y ESQUELETO HTML</a:t>
            </a:r>
            <a:endParaRPr b="0" i="1" sz="4000" u="none" cap="none" strike="noStrike">
              <a:solidFill>
                <a:srgbClr val="000000"/>
              </a:solidFill>
              <a:latin typeface="Anton"/>
              <a:ea typeface="Anton"/>
              <a:cs typeface="Anton"/>
              <a:sym typeface="Anton"/>
            </a:endParaRPr>
          </a:p>
        </p:txBody>
      </p:sp>
      <p:sp>
        <p:nvSpPr>
          <p:cNvPr id="1123" name="Google Shape;1123;p142"/>
          <p:cNvSpPr txBox="1"/>
          <p:nvPr/>
        </p:nvSpPr>
        <p:spPr>
          <a:xfrm>
            <a:off x="938100" y="3716050"/>
            <a:ext cx="7267800" cy="884700"/>
          </a:xfrm>
          <a:prstGeom prst="rect">
            <a:avLst/>
          </a:prstGeom>
          <a:noFill/>
          <a:ln>
            <a:noFill/>
          </a:ln>
        </p:spPr>
        <p:txBody>
          <a:bodyPr anchorCtr="0" anchor="ctr" bIns="91425" lIns="91425" spcFirstLastPara="1" rIns="91425" wrap="square" tIns="91425">
            <a:noAutofit/>
          </a:bodyPr>
          <a:lstStyle/>
          <a:p>
            <a:pPr indent="-336550" lvl="0" marL="457200" marR="0" rtl="0" algn="l">
              <a:lnSpc>
                <a:spcPct val="115000"/>
              </a:lnSpc>
              <a:spcBef>
                <a:spcPts val="0"/>
              </a:spcBef>
              <a:spcAft>
                <a:spcPts val="0"/>
              </a:spcAft>
              <a:buClr>
                <a:schemeClr val="dk1"/>
              </a:buClr>
              <a:buSzPts val="1700"/>
              <a:buFont typeface="Helvetica Neue"/>
              <a:buAutoNum type="arabicPeriod"/>
            </a:pPr>
            <a:r>
              <a:rPr b="0" i="0" lang="en-GB" sz="1700" u="none" cap="none" strike="noStrike">
                <a:solidFill>
                  <a:schemeClr val="dk1"/>
                </a:solidFill>
                <a:latin typeface="Helvetica Neue"/>
                <a:ea typeface="Helvetica Neue"/>
                <a:cs typeface="Helvetica Neue"/>
                <a:sym typeface="Helvetica Neue"/>
              </a:rPr>
              <a:t>Crea un wireframe en Balsamiq, basado en el sketch diseñado en clase. Debe tener un encabezado, un logo y un pie de página.</a:t>
            </a:r>
            <a:r>
              <a:rPr b="0" i="1" lang="en-GB" sz="1700" u="none" cap="none" strike="noStrike">
                <a:solidFill>
                  <a:schemeClr val="dk1"/>
                </a:solidFill>
                <a:latin typeface="Helvetica Neue"/>
                <a:ea typeface="Helvetica Neue"/>
                <a:cs typeface="Helvetica Neue"/>
                <a:sym typeface="Helvetica Neue"/>
              </a:rPr>
              <a:t> </a:t>
            </a:r>
            <a:endParaRPr b="0" i="1" sz="1700" u="none" cap="none" strike="noStrike">
              <a:solidFill>
                <a:schemeClr val="dk1"/>
              </a:solidFill>
              <a:latin typeface="Helvetica Neue"/>
              <a:ea typeface="Helvetica Neue"/>
              <a:cs typeface="Helvetica Neue"/>
              <a:sym typeface="Helvetica Neue"/>
            </a:endParaRPr>
          </a:p>
          <a:p>
            <a:pPr indent="-336550" lvl="0" marL="457200" marR="0" rtl="0" algn="l">
              <a:lnSpc>
                <a:spcPct val="115000"/>
              </a:lnSpc>
              <a:spcBef>
                <a:spcPts val="0"/>
              </a:spcBef>
              <a:spcAft>
                <a:spcPts val="0"/>
              </a:spcAft>
              <a:buClr>
                <a:schemeClr val="dk1"/>
              </a:buClr>
              <a:buSzPts val="1700"/>
              <a:buFont typeface="Helvetica Neue"/>
              <a:buAutoNum type="arabicPeriod"/>
            </a:pPr>
            <a:r>
              <a:rPr b="0" i="0" lang="en-GB" sz="1700" u="none" cap="none" strike="noStrike">
                <a:solidFill>
                  <a:schemeClr val="dk1"/>
                </a:solidFill>
                <a:latin typeface="Helvetica Neue"/>
                <a:ea typeface="Helvetica Neue"/>
                <a:cs typeface="Helvetica Neue"/>
                <a:sym typeface="Helvetica Neue"/>
              </a:rPr>
              <a:t>Crea el esqueleto en HTML de la página principal, usando el wireframe como base.</a:t>
            </a:r>
            <a:endParaRPr b="0" i="0" sz="15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a:ea typeface="Helvetica Neue"/>
              <a:cs typeface="Helvetica Neue"/>
              <a:sym typeface="Helvetica Neue"/>
            </a:endParaRPr>
          </a:p>
        </p:txBody>
      </p:sp>
      <p:pic>
        <p:nvPicPr>
          <p:cNvPr id="1124" name="Google Shape;1124;p1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25" name="Google Shape;1125;p142"/>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1126" name="Google Shape;1126;p142"/>
          <p:cNvSpPr/>
          <p:nvPr/>
        </p:nvSpPr>
        <p:spPr>
          <a:xfrm>
            <a:off x="4920925" y="886225"/>
            <a:ext cx="553200" cy="5532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700" u="none" cap="none" strike="noStrike">
                <a:solidFill>
                  <a:srgbClr val="FFFFFF"/>
                </a:solidFill>
                <a:latin typeface="Helvetica Neue"/>
                <a:ea typeface="Helvetica Neue"/>
                <a:cs typeface="Helvetica Neue"/>
                <a:sym typeface="Helvetica Neue"/>
              </a:rPr>
              <a:t>1 y 2</a:t>
            </a:r>
            <a:endParaRPr b="1" i="0" sz="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graphicFrame>
        <p:nvGraphicFramePr>
          <p:cNvPr id="1131" name="Google Shape;1131;p143"/>
          <p:cNvGraphicFramePr/>
          <p:nvPr/>
        </p:nvGraphicFramePr>
        <p:xfrm>
          <a:off x="153263" y="344100"/>
          <a:ext cx="3000000" cy="3000000"/>
        </p:xfrm>
        <a:graphic>
          <a:graphicData uri="http://schemas.openxmlformats.org/drawingml/2006/table">
            <a:tbl>
              <a:tblPr>
                <a:noFill/>
                <a:tableStyleId>{E2DE752B-5DFE-4C7E-B27A-837085018B00}</a:tableStyleId>
              </a:tblPr>
              <a:tblGrid>
                <a:gridCol w="2945825"/>
                <a:gridCol w="3822275"/>
                <a:gridCol w="2069375"/>
              </a:tblGrid>
              <a:tr h="7846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u="none" cap="none" strike="noStrike">
                          <a:solidFill>
                            <a:schemeClr val="dk1"/>
                          </a:solidFill>
                          <a:latin typeface="Anton"/>
                          <a:ea typeface="Anton"/>
                          <a:cs typeface="Anton"/>
                          <a:sym typeface="Anton"/>
                        </a:rPr>
                        <a:t>WIREFRAME Y ESQUELETO HTML</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8140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300" u="none" cap="none" strike="noStrike">
                          <a:latin typeface="Helvetica Neue"/>
                          <a:ea typeface="Helvetica Neue"/>
                          <a:cs typeface="Helvetica Neue"/>
                          <a:sym typeface="Helvetica Neue"/>
                        </a:rPr>
                        <a:t>Formato: </a:t>
                      </a:r>
                      <a:r>
                        <a:rPr lang="en-GB" sz="1300" u="none" cap="none" strike="noStrike">
                          <a:solidFill>
                            <a:schemeClr val="dk1"/>
                          </a:solidFill>
                          <a:latin typeface="Helvetica Neue"/>
                          <a:ea typeface="Helvetica Neue"/>
                          <a:cs typeface="Helvetica Neue"/>
                          <a:sym typeface="Helvetica Neue"/>
                        </a:rPr>
                        <a:t>el sketch deberá entregarse en formato papel o </a:t>
                      </a:r>
                      <a:r>
                        <a:rPr lang="en-GB" sz="1300" u="sng" cap="none" strike="noStrike">
                          <a:solidFill>
                            <a:schemeClr val="hlink"/>
                          </a:solidFill>
                          <a:latin typeface="Helvetica Neue"/>
                          <a:ea typeface="Helvetica Neue"/>
                          <a:cs typeface="Helvetica Neue"/>
                          <a:sym typeface="Helvetica Neue"/>
                          <a:hlinkClick r:id="rId3"/>
                        </a:rPr>
                        <a:t>Balsamiq</a:t>
                      </a:r>
                      <a:r>
                        <a:rPr lang="en-GB" sz="1300" u="none" cap="none" strike="noStrike">
                          <a:solidFill>
                            <a:schemeClr val="dk1"/>
                          </a:solidFill>
                          <a:latin typeface="Helvetica Neue"/>
                          <a:ea typeface="Helvetica Neue"/>
                          <a:cs typeface="Helvetica Neue"/>
                          <a:sym typeface="Helvetica Neue"/>
                        </a:rPr>
                        <a:t>, mientras que el esqueleto en HTML en </a:t>
                      </a:r>
                      <a:r>
                        <a:rPr lang="en-GB" sz="1300" u="sng" cap="none" strike="noStrike">
                          <a:solidFill>
                            <a:schemeClr val="hlink"/>
                          </a:solidFill>
                          <a:latin typeface="Helvetica Neue"/>
                          <a:ea typeface="Helvetica Neue"/>
                          <a:cs typeface="Helvetica Neue"/>
                          <a:sym typeface="Helvetica Neue"/>
                          <a:hlinkClick r:id="rId4"/>
                        </a:rPr>
                        <a:t>Sublime Text</a:t>
                      </a:r>
                      <a:r>
                        <a:rPr lang="en-GB" sz="1300" u="none" cap="none" strike="noStrike">
                          <a:solidFill>
                            <a:schemeClr val="dk1"/>
                          </a:solidFill>
                          <a:latin typeface="Helvetica Neue"/>
                          <a:ea typeface="Helvetica Neue"/>
                          <a:cs typeface="Helvetica Neue"/>
                          <a:sym typeface="Helvetica Neue"/>
                        </a:rPr>
                        <a:t> o </a:t>
                      </a:r>
                      <a:r>
                        <a:rPr lang="en-GB" sz="1300" u="sng" cap="none" strike="noStrike">
                          <a:solidFill>
                            <a:schemeClr val="accent5"/>
                          </a:solidFill>
                          <a:latin typeface="Helvetica Neue"/>
                          <a:ea typeface="Helvetica Neue"/>
                          <a:cs typeface="Helvetica Neue"/>
                          <a:sym typeface="Helvetica Neue"/>
                          <a:hlinkClick r:id="rId5">
                            <a:extLst>
                              <a:ext uri="{A12FA001-AC4F-418D-AE19-62706E023703}">
                                <ahyp:hlinkClr val="tx"/>
                              </a:ext>
                            </a:extLst>
                          </a:hlinkClick>
                        </a:rPr>
                        <a:t>VisualStudio</a:t>
                      </a:r>
                      <a:r>
                        <a:rPr lang="en-GB" sz="1300" u="none" cap="none" strike="noStrike">
                          <a:solidFill>
                            <a:schemeClr val="dk1"/>
                          </a:solidFill>
                          <a:latin typeface="Helvetica Neue"/>
                          <a:ea typeface="Helvetica Neue"/>
                          <a:cs typeface="Helvetica Neue"/>
                          <a:sym typeface="Helvetica Neue"/>
                        </a:rPr>
                        <a:t>. Utiliza el nombre </a:t>
                      </a:r>
                      <a:r>
                        <a:rPr lang="en-GB" sz="1300" u="none" cap="none" strike="noStrike">
                          <a:solidFill>
                            <a:schemeClr val="dk1"/>
                          </a:solidFill>
                          <a:highlight>
                            <a:srgbClr val="A6FFCA"/>
                          </a:highlight>
                          <a:latin typeface="Helvetica Neue"/>
                          <a:ea typeface="Helvetica Neue"/>
                          <a:cs typeface="Helvetica Neue"/>
                          <a:sym typeface="Helvetica Neue"/>
                        </a:rPr>
                        <a:t>“Idea+Apellido”</a:t>
                      </a:r>
                      <a:r>
                        <a:rPr lang="en-GB" sz="1300" u="none" cap="none" strike="noStrike">
                          <a:solidFill>
                            <a:schemeClr val="dk1"/>
                          </a:solidFill>
                          <a:latin typeface="Helvetica Neue"/>
                          <a:ea typeface="Helvetica Neue"/>
                          <a:cs typeface="Helvetica Neue"/>
                          <a:sym typeface="Helvetica Neue"/>
                        </a:rPr>
                        <a:t>. </a:t>
                      </a:r>
                      <a:endParaRPr sz="1300" u="none" cap="none" strike="noStrike">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b="1" lang="en-GB" sz="1300" u="none" cap="none" strike="noStrike">
                          <a:latin typeface="Helvetica Neue"/>
                          <a:ea typeface="Helvetica Neue"/>
                          <a:cs typeface="Helvetica Neue"/>
                          <a:sym typeface="Helvetica Neue"/>
                        </a:rPr>
                        <a:t>Sugerencia: </a:t>
                      </a:r>
                      <a:r>
                        <a:rPr lang="en-GB" sz="1300" u="none" cap="none" strike="noStrike">
                          <a:solidFill>
                            <a:schemeClr val="dk1"/>
                          </a:solidFill>
                          <a:latin typeface="Helvetica Neue"/>
                          <a:ea typeface="Helvetica Neue"/>
                          <a:cs typeface="Helvetica Neue"/>
                          <a:sym typeface="Helvetica Neue"/>
                        </a:rPr>
                        <a:t>elige la temática para el proyecto final y realiza las tareas en base a ello.</a:t>
                      </a:r>
                      <a:endParaRPr sz="13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649525">
                <a:tc gridSpan="3">
                  <a:txBody>
                    <a:bodyPr/>
                    <a:lstStyle/>
                    <a:p>
                      <a:pPr indent="0" lvl="0" marL="0" marR="0" rtl="0" algn="l">
                        <a:lnSpc>
                          <a:spcPct val="100000"/>
                        </a:lnSpc>
                        <a:spcBef>
                          <a:spcPts val="0"/>
                        </a:spcBef>
                        <a:spcAft>
                          <a:spcPts val="0"/>
                        </a:spcAft>
                        <a:buClr>
                          <a:srgbClr val="000000"/>
                        </a:buClr>
                        <a:buSzPts val="200"/>
                        <a:buFont typeface="Arial"/>
                        <a:buNone/>
                      </a:pPr>
                      <a:r>
                        <a:rPr b="1" lang="en-GB" sz="1300" u="none" cap="none" strike="noStrike"/>
                        <a:t>&gt;&gt;</a:t>
                      </a:r>
                      <a:r>
                        <a:rPr b="1" lang="en-GB" sz="1300" u="none" cap="none" strike="noStrike">
                          <a:solidFill>
                            <a:srgbClr val="4D5156"/>
                          </a:solidFill>
                        </a:rPr>
                        <a:t> </a:t>
                      </a:r>
                      <a:r>
                        <a:rPr b="1" lang="en-GB" sz="1300" u="none" cap="none" strike="noStrike">
                          <a:latin typeface="Helvetica Neue"/>
                          <a:ea typeface="Helvetica Neue"/>
                          <a:cs typeface="Helvetica Neue"/>
                          <a:sym typeface="Helvetica Neue"/>
                        </a:rPr>
                        <a:t>Consigna:</a:t>
                      </a:r>
                      <a:r>
                        <a:rPr lang="en-GB" sz="1300" u="none" cap="none" strike="noStrike">
                          <a:latin typeface="Helvetica Neue"/>
                          <a:ea typeface="Helvetica Neue"/>
                          <a:cs typeface="Helvetica Neue"/>
                          <a:sym typeface="Helvetica Neue"/>
                        </a:rPr>
                        <a:t> </a:t>
                      </a:r>
                      <a:endParaRPr sz="1300" u="none" cap="none" strike="noStrike">
                        <a:solidFill>
                          <a:schemeClr val="dk1"/>
                        </a:solidFill>
                        <a:latin typeface="Helvetica Neue"/>
                        <a:ea typeface="Helvetica Neue"/>
                        <a:cs typeface="Helvetica Neue"/>
                        <a:sym typeface="Helvetica Neue"/>
                      </a:endParaRPr>
                    </a:p>
                    <a:p>
                      <a:pPr indent="-311150" lvl="0" marL="457200" marR="0" rtl="0" algn="l">
                        <a:lnSpc>
                          <a:spcPct val="115000"/>
                        </a:lnSpc>
                        <a:spcBef>
                          <a:spcPts val="0"/>
                        </a:spcBef>
                        <a:spcAft>
                          <a:spcPts val="0"/>
                        </a:spcAft>
                        <a:buClr>
                          <a:srgbClr val="000000"/>
                        </a:buClr>
                        <a:buSzPts val="1300"/>
                        <a:buFont typeface="Helvetica Neue"/>
                        <a:buAutoNum type="arabicPeriod"/>
                      </a:pPr>
                      <a:r>
                        <a:rPr lang="en-GB" sz="1300" u="none" cap="none" strike="noStrike">
                          <a:latin typeface="Helvetica Neue"/>
                          <a:ea typeface="Helvetica Neue"/>
                          <a:cs typeface="Helvetica Neue"/>
                          <a:sym typeface="Helvetica Neue"/>
                        </a:rPr>
                        <a:t>Crea un sketch del sitio web con el tema que crearás para tu Proyecto final. Piensa qué secciones podría tener, e incluye un encabezado, un logo y un pie de página.</a:t>
                      </a:r>
                      <a:endParaRPr sz="1300" u="none" cap="none" strike="noStrike">
                        <a:latin typeface="Helvetica Neue"/>
                        <a:ea typeface="Helvetica Neue"/>
                        <a:cs typeface="Helvetica Neue"/>
                        <a:sym typeface="Helvetica Neue"/>
                      </a:endParaRPr>
                    </a:p>
                    <a:p>
                      <a:pPr indent="-311150" lvl="0" marL="457200" marR="0" rtl="0" algn="l">
                        <a:lnSpc>
                          <a:spcPct val="115000"/>
                        </a:lnSpc>
                        <a:spcBef>
                          <a:spcPts val="0"/>
                        </a:spcBef>
                        <a:spcAft>
                          <a:spcPts val="0"/>
                        </a:spcAft>
                        <a:buClr>
                          <a:srgbClr val="000000"/>
                        </a:buClr>
                        <a:buSzPts val="1300"/>
                        <a:buFont typeface="Helvetica Neue"/>
                        <a:buAutoNum type="arabicPeriod"/>
                      </a:pPr>
                      <a:r>
                        <a:rPr lang="en-GB" sz="1300" u="none" cap="none" strike="noStrike">
                          <a:latin typeface="Helvetica Neue"/>
                          <a:ea typeface="Helvetica Neue"/>
                          <a:cs typeface="Helvetica Neue"/>
                          <a:sym typeface="Helvetica Neue"/>
                        </a:rPr>
                        <a:t>Construye el esqueleto en HTML semánticamente correcto de la sección principal de la WEB, utilizando las etiquetas HTML vistas.</a:t>
                      </a:r>
                      <a:endParaRPr sz="1300" u="none" cap="none" strike="noStrike">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sz="1300" u="none" cap="none" strike="noStrike"/>
                        <a:t>&gt;&gt; </a:t>
                      </a:r>
                      <a:r>
                        <a:rPr b="1" lang="en-GB" sz="1300" u="none" cap="none" strike="noStrike">
                          <a:solidFill>
                            <a:schemeClr val="dk1"/>
                          </a:solidFill>
                          <a:latin typeface="Helvetica Neue"/>
                          <a:ea typeface="Helvetica Neue"/>
                          <a:cs typeface="Helvetica Neue"/>
                          <a:sym typeface="Helvetica Neue"/>
                        </a:rPr>
                        <a:t>Aspectos a incluir en el entregable:</a:t>
                      </a:r>
                      <a:endParaRPr b="1" sz="1300" u="none" cap="none" strike="noStrike">
                        <a:solidFill>
                          <a:schemeClr val="dk1"/>
                        </a:solidFill>
                        <a:latin typeface="Helvetica Neue"/>
                        <a:ea typeface="Helvetica Neue"/>
                        <a:cs typeface="Helvetica Neue"/>
                        <a:sym typeface="Helvetica Neue"/>
                      </a:endParaRPr>
                    </a:p>
                    <a:p>
                      <a:pPr indent="-311150" lvl="0" marL="457200" marR="0" rtl="0" algn="l">
                        <a:lnSpc>
                          <a:spcPct val="100000"/>
                        </a:lnSpc>
                        <a:spcBef>
                          <a:spcPts val="0"/>
                        </a:spcBef>
                        <a:spcAft>
                          <a:spcPts val="0"/>
                        </a:spcAft>
                        <a:buClr>
                          <a:schemeClr val="dk1"/>
                        </a:buClr>
                        <a:buSzPts val="1300"/>
                        <a:buFont typeface="Helvetica Neue"/>
                        <a:buAutoNum type="arabicPeriod"/>
                      </a:pPr>
                      <a:r>
                        <a:rPr b="1" lang="en-GB" sz="1300" u="none" cap="none" strike="noStrike">
                          <a:solidFill>
                            <a:schemeClr val="dk1"/>
                          </a:solidFill>
                          <a:latin typeface="Helvetica Neue"/>
                          <a:ea typeface="Helvetica Neue"/>
                          <a:cs typeface="Helvetica Neue"/>
                          <a:sym typeface="Helvetica Neue"/>
                        </a:rPr>
                        <a:t>Wireframe:</a:t>
                      </a:r>
                      <a:r>
                        <a:rPr lang="en-GB" sz="1300">
                          <a:solidFill>
                            <a:schemeClr val="dk1"/>
                          </a:solidFill>
                          <a:latin typeface="Helvetica Neue"/>
                          <a:ea typeface="Helvetica Neue"/>
                          <a:cs typeface="Helvetica Neue"/>
                          <a:sym typeface="Helvetica Neue"/>
                        </a:rPr>
                        <a:t> d</a:t>
                      </a:r>
                      <a:r>
                        <a:rPr lang="en-GB" sz="1300" u="none" cap="none" strike="noStrike">
                          <a:solidFill>
                            <a:schemeClr val="dk1"/>
                          </a:solidFill>
                          <a:latin typeface="Helvetica Neue"/>
                          <a:ea typeface="Helvetica Neue"/>
                          <a:cs typeface="Helvetica Neue"/>
                          <a:sym typeface="Helvetica Neue"/>
                        </a:rPr>
                        <a:t>iseñar un encabezado, logo y pie de página.</a:t>
                      </a:r>
                      <a:endParaRPr sz="1300">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None/>
                      </a:pPr>
                      <a:r>
                        <a:rPr lang="en-GB" sz="1300" u="none" cap="none" strike="noStrike">
                          <a:solidFill>
                            <a:schemeClr val="dk1"/>
                          </a:solidFill>
                          <a:latin typeface="Helvetica Neue"/>
                          <a:ea typeface="Helvetica Neue"/>
                          <a:cs typeface="Helvetica Neue"/>
                          <a:sym typeface="Helvetica Neue"/>
                        </a:rPr>
                        <a:t>Pensar qué secciones podría tener la primera página del sitio.</a:t>
                      </a:r>
                      <a:endParaRPr sz="1300">
                        <a:solidFill>
                          <a:schemeClr val="dk1"/>
                        </a:solidFill>
                        <a:latin typeface="Helvetica Neue"/>
                        <a:ea typeface="Helvetica Neue"/>
                        <a:cs typeface="Helvetica Neue"/>
                        <a:sym typeface="Helvetica Neue"/>
                      </a:endParaRPr>
                    </a:p>
                    <a:p>
                      <a:pPr indent="-311150" lvl="0" marL="457200" marR="0" rtl="0" algn="l">
                        <a:lnSpc>
                          <a:spcPct val="100000"/>
                        </a:lnSpc>
                        <a:spcBef>
                          <a:spcPts val="0"/>
                        </a:spcBef>
                        <a:spcAft>
                          <a:spcPts val="0"/>
                        </a:spcAft>
                        <a:buClr>
                          <a:schemeClr val="dk1"/>
                        </a:buClr>
                        <a:buSzPts val="1300"/>
                        <a:buFont typeface="Helvetica Neue"/>
                        <a:buAutoNum type="arabicPeriod"/>
                      </a:pPr>
                      <a:r>
                        <a:rPr b="1" lang="en-GB" sz="1300" u="none" cap="none" strike="noStrike">
                          <a:solidFill>
                            <a:schemeClr val="dk1"/>
                          </a:solidFill>
                          <a:latin typeface="Helvetica Neue"/>
                          <a:ea typeface="Helvetica Neue"/>
                          <a:cs typeface="Helvetica Neue"/>
                          <a:sym typeface="Helvetica Neue"/>
                        </a:rPr>
                        <a:t>HTML:</a:t>
                      </a:r>
                      <a:r>
                        <a:rPr lang="en-GB" sz="1300">
                          <a:solidFill>
                            <a:schemeClr val="dk1"/>
                          </a:solidFill>
                          <a:latin typeface="Helvetica Neue"/>
                          <a:ea typeface="Helvetica Neue"/>
                          <a:cs typeface="Helvetica Neue"/>
                          <a:sym typeface="Helvetica Neue"/>
                        </a:rPr>
                        <a:t> i</a:t>
                      </a:r>
                      <a:r>
                        <a:rPr lang="en-GB" sz="1300" u="none" cap="none" strike="noStrike">
                          <a:solidFill>
                            <a:schemeClr val="dk1"/>
                          </a:solidFill>
                          <a:latin typeface="Helvetica Neue"/>
                          <a:ea typeface="Helvetica Neue"/>
                          <a:cs typeface="Helvetica Neue"/>
                          <a:sym typeface="Helvetica Neue"/>
                        </a:rPr>
                        <a:t>ncorporar la estructura básica de </a:t>
                      </a:r>
                      <a:r>
                        <a:rPr lang="en-GB" sz="1300">
                          <a:solidFill>
                            <a:schemeClr val="dk1"/>
                          </a:solidFill>
                          <a:latin typeface="Helvetica Neue"/>
                          <a:ea typeface="Helvetica Neue"/>
                          <a:cs typeface="Helvetica Neue"/>
                          <a:sym typeface="Helvetica Neue"/>
                        </a:rPr>
                        <a:t>HTML.</a:t>
                      </a:r>
                      <a:endParaRPr sz="13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n-GB" sz="1300" u="none" cap="none" strike="noStrike">
                          <a:solidFill>
                            <a:schemeClr val="dk1"/>
                          </a:solidFill>
                          <a:latin typeface="Helvetica Neue"/>
                          <a:ea typeface="Helvetica Neue"/>
                          <a:cs typeface="Helvetica Neue"/>
                          <a:sym typeface="Helvetica Neue"/>
                        </a:rPr>
                        <a:t>Incluir las etiquetas vistas usando el wireframe como base.</a:t>
                      </a:r>
                      <a:br>
                        <a:rPr lang="en-GB" sz="1300" u="none" cap="none" strike="noStrike">
                          <a:solidFill>
                            <a:schemeClr val="dk1"/>
                          </a:solidFill>
                          <a:latin typeface="Helvetica Neue"/>
                          <a:ea typeface="Helvetica Neue"/>
                          <a:cs typeface="Helvetica Neue"/>
                          <a:sym typeface="Helvetica Neue"/>
                        </a:rPr>
                      </a:br>
                      <a:endParaRPr sz="13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b="1" lang="en-GB" sz="1300" u="none" cap="none" strike="noStrike"/>
                        <a:t>&gt;&gt; Ejemplos: </a:t>
                      </a:r>
                      <a:r>
                        <a:rPr lang="en-GB" sz="1300" u="sng" cap="none" strike="noStrike">
                          <a:solidFill>
                            <a:srgbClr val="1155CC"/>
                          </a:solidFill>
                          <a:latin typeface="Helvetica Neue"/>
                          <a:ea typeface="Helvetica Neue"/>
                          <a:cs typeface="Helvetica Neue"/>
                          <a:sym typeface="Helvetica Neue"/>
                          <a:hlinkClick r:id="rId6">
                            <a:extLst>
                              <a:ext uri="{A12FA001-AC4F-418D-AE19-62706E023703}">
                                <ahyp:hlinkClr val="tx"/>
                              </a:ext>
                            </a:extLst>
                          </a:hlinkClick>
                        </a:rPr>
                        <a:t>Wireframe index</a:t>
                      </a:r>
                      <a:r>
                        <a:rPr lang="en-GB" sz="1300" u="none" cap="none" strike="noStrike">
                          <a:solidFill>
                            <a:srgbClr val="434343"/>
                          </a:solidFill>
                          <a:latin typeface="Helvetica Neue"/>
                          <a:ea typeface="Helvetica Neue"/>
                          <a:cs typeface="Helvetica Neue"/>
                          <a:sym typeface="Helvetica Neue"/>
                        </a:rPr>
                        <a:t> / </a:t>
                      </a:r>
                      <a:r>
                        <a:rPr lang="en-GB" sz="1300" u="sng" cap="none" strike="noStrike">
                          <a:solidFill>
                            <a:srgbClr val="1155CC"/>
                          </a:solidFill>
                          <a:latin typeface="Helvetica Neue"/>
                          <a:ea typeface="Helvetica Neue"/>
                          <a:cs typeface="Helvetica Neue"/>
                          <a:sym typeface="Helvetica Neue"/>
                          <a:hlinkClick r:id="rId7">
                            <a:extLst>
                              <a:ext uri="{A12FA001-AC4F-418D-AE19-62706E023703}">
                                <ahyp:hlinkClr val="tx"/>
                              </a:ext>
                            </a:extLst>
                          </a:hlinkClick>
                        </a:rPr>
                        <a:t>Archivo index.html </a:t>
                      </a:r>
                      <a:endParaRPr sz="13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1132" name="Google Shape;1132;p143"/>
          <p:cNvPicPr preferRelativeResize="0"/>
          <p:nvPr/>
        </p:nvPicPr>
        <p:blipFill rotWithShape="1">
          <a:blip r:embed="rId8">
            <a:alphaModFix/>
          </a:blip>
          <a:srcRect b="0" l="0" r="0" t="0"/>
          <a:stretch/>
        </p:blipFill>
        <p:spPr>
          <a:xfrm>
            <a:off x="7567925" y="4659625"/>
            <a:ext cx="1186526" cy="330675"/>
          </a:xfrm>
          <a:prstGeom prst="rect">
            <a:avLst/>
          </a:prstGeom>
          <a:noFill/>
          <a:ln>
            <a:noFill/>
          </a:ln>
        </p:spPr>
      </p:pic>
      <p:pic>
        <p:nvPicPr>
          <p:cNvPr id="1133" name="Google Shape;1133;p143"/>
          <p:cNvPicPr preferRelativeResize="0"/>
          <p:nvPr/>
        </p:nvPicPr>
        <p:blipFill rotWithShape="1">
          <a:blip r:embed="rId9">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7" name="Shape 1137"/>
        <p:cNvGrpSpPr/>
        <p:nvPr/>
      </p:nvGrpSpPr>
      <p:grpSpPr>
        <a:xfrm>
          <a:off x="0" y="0"/>
          <a:ext cx="0" cy="0"/>
          <a:chOff x="0" y="0"/>
          <a:chExt cx="0" cy="0"/>
        </a:xfrm>
      </p:grpSpPr>
      <p:sp>
        <p:nvSpPr>
          <p:cNvPr id="1138" name="Google Shape;1138;p144"/>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1139" name="Google Shape;1139;p144"/>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143" name="Shape 1143"/>
        <p:cNvGrpSpPr/>
        <p:nvPr/>
      </p:nvGrpSpPr>
      <p:grpSpPr>
        <a:xfrm>
          <a:off x="0" y="0"/>
          <a:ext cx="0" cy="0"/>
          <a:chOff x="0" y="0"/>
          <a:chExt cx="0" cy="0"/>
        </a:xfrm>
      </p:grpSpPr>
      <p:sp>
        <p:nvSpPr>
          <p:cNvPr id="1144" name="Google Shape;1144;p145"/>
          <p:cNvSpPr txBox="1"/>
          <p:nvPr/>
        </p:nvSpPr>
        <p:spPr>
          <a:xfrm>
            <a:off x="1310675" y="2758325"/>
            <a:ext cx="6718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TE INVITAMOS A QUE COMPLEMENTES LA CLASE CON LOS SIGUIENTES CODERTIPS</a:t>
            </a:r>
            <a:endParaRPr b="0" i="1" sz="3600" u="none" cap="none" strike="noStrike">
              <a:solidFill>
                <a:srgbClr val="000000"/>
              </a:solidFill>
              <a:latin typeface="Anton"/>
              <a:ea typeface="Anton"/>
              <a:cs typeface="Anton"/>
              <a:sym typeface="Anton"/>
            </a:endParaRPr>
          </a:p>
        </p:txBody>
      </p:sp>
      <p:pic>
        <p:nvPicPr>
          <p:cNvPr id="1145" name="Google Shape;1145;p145"/>
          <p:cNvPicPr preferRelativeResize="0"/>
          <p:nvPr/>
        </p:nvPicPr>
        <p:blipFill rotWithShape="1">
          <a:blip r:embed="rId3">
            <a:alphaModFix/>
          </a:blip>
          <a:srcRect b="0" l="0" r="0" t="0"/>
          <a:stretch/>
        </p:blipFill>
        <p:spPr>
          <a:xfrm>
            <a:off x="3978725" y="1185925"/>
            <a:ext cx="1186525" cy="1186525"/>
          </a:xfrm>
          <a:prstGeom prst="rect">
            <a:avLst/>
          </a:prstGeom>
          <a:noFill/>
          <a:ln>
            <a:noFill/>
          </a:ln>
        </p:spPr>
      </p:pic>
      <p:pic>
        <p:nvPicPr>
          <p:cNvPr id="1146" name="Google Shape;1146;p14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46"/>
          <p:cNvSpPr txBox="1"/>
          <p:nvPr/>
        </p:nvSpPr>
        <p:spPr>
          <a:xfrm>
            <a:off x="1534050" y="2404700"/>
            <a:ext cx="63963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b="0" i="0" lang="en-GB" sz="1800" u="none" cap="none" strike="noStrike">
                <a:solidFill>
                  <a:schemeClr val="dk1"/>
                </a:solidFill>
                <a:latin typeface="Helvetica Neue"/>
                <a:ea typeface="Helvetica Neue"/>
                <a:cs typeface="Helvetica Neue"/>
                <a:sym typeface="Helvetica Neue"/>
              </a:rPr>
              <a:t>Empezar en el Mundo del Desarrollo Web | Conseguir Trabajo en Programación Web | </a:t>
            </a:r>
            <a:r>
              <a:rPr b="1" i="1" lang="en-GB" sz="1800" u="none" cap="none" strike="noStrike">
                <a:solidFill>
                  <a:schemeClr val="dk1"/>
                </a:solidFill>
                <a:latin typeface="Helvetica Neue"/>
                <a:ea typeface="Helvetica Neue"/>
                <a:cs typeface="Helvetica Neue"/>
                <a:sym typeface="Helvetica Neue"/>
              </a:rPr>
              <a:t>CODERHOUSE </a:t>
            </a:r>
            <a:r>
              <a:rPr b="1" i="0" lang="en-GB" sz="1800" u="none" cap="none" strike="noStrike">
                <a:solidFill>
                  <a:schemeClr val="dk1"/>
                </a:solidFill>
                <a:latin typeface="Helvetica Neue"/>
                <a:ea typeface="Helvetica Neue"/>
                <a:cs typeface="Helvetica Neue"/>
                <a:sym typeface="Helvetica Neue"/>
              </a:rPr>
              <a:t>| </a:t>
            </a:r>
            <a:endParaRPr b="1" i="0" sz="1800" u="none" cap="none" strike="noStrike">
              <a:solidFill>
                <a:schemeClr val="dk1"/>
              </a:solidFill>
              <a:latin typeface="Helvetica Neue"/>
              <a:ea typeface="Helvetica Neue"/>
              <a:cs typeface="Helvetica Neue"/>
              <a:sym typeface="Helvetica Neue"/>
            </a:endParaRPr>
          </a:p>
          <a:p>
            <a:pPr indent="0" lvl="0" marL="457200" marR="0" rtl="0" algn="l">
              <a:lnSpc>
                <a:spcPct val="115000"/>
              </a:lnSpc>
              <a:spcBef>
                <a:spcPts val="1000"/>
              </a:spcBef>
              <a:spcAft>
                <a:spcPts val="1000"/>
              </a:spcAft>
              <a:buClr>
                <a:srgbClr val="000000"/>
              </a:buClr>
              <a:buSzPts val="1800"/>
              <a:buFont typeface="Arial"/>
              <a:buNone/>
            </a:pPr>
            <a:r>
              <a:rPr b="1" i="0" lang="en-GB" sz="1800" u="sng" cap="none" strike="noStrike">
                <a:solidFill>
                  <a:srgbClr val="0097A7"/>
                </a:solidFill>
                <a:latin typeface="Helvetica Neue"/>
                <a:ea typeface="Helvetica Neue"/>
                <a:cs typeface="Helvetica Neue"/>
                <a:sym typeface="Helvetica Neue"/>
                <a:hlinkClick r:id="rId3">
                  <a:extLst>
                    <a:ext uri="{A12FA001-AC4F-418D-AE19-62706E023703}">
                      <ahyp:hlinkClr val="tx"/>
                    </a:ext>
                  </a:extLst>
                </a:hlinkClick>
              </a:rPr>
              <a:t>https://www.youtube.com/watch?v=P3pFRCFodog</a:t>
            </a:r>
            <a:endParaRPr b="0" i="0" sz="1800" u="none" cap="none" strike="noStrike">
              <a:solidFill>
                <a:srgbClr val="0097A7"/>
              </a:solidFill>
              <a:latin typeface="Helvetica Neue"/>
              <a:ea typeface="Helvetica Neue"/>
              <a:cs typeface="Helvetica Neue"/>
              <a:sym typeface="Helvetica Neue"/>
            </a:endParaRPr>
          </a:p>
        </p:txBody>
      </p:sp>
      <p:pic>
        <p:nvPicPr>
          <p:cNvPr id="1152" name="Google Shape;1152;p14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1153" name="Google Shape;1153;p146"/>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146"/>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VIDEOS Y PODCASTS</a:t>
            </a:r>
            <a:endParaRPr b="0" i="1" sz="4000" u="none" cap="none" strike="noStrike">
              <a:solidFill>
                <a:srgbClr val="000000"/>
              </a:solidFill>
              <a:latin typeface="Anton"/>
              <a:ea typeface="Anton"/>
              <a:cs typeface="Anton"/>
              <a:sym typeface="Anton"/>
            </a:endParaRPr>
          </a:p>
        </p:txBody>
      </p:sp>
      <p:pic>
        <p:nvPicPr>
          <p:cNvPr id="1155" name="Google Shape;1155;p146"/>
          <p:cNvPicPr preferRelativeResize="0"/>
          <p:nvPr/>
        </p:nvPicPr>
        <p:blipFill rotWithShape="1">
          <a:blip r:embed="rId5">
            <a:alphaModFix/>
          </a:blip>
          <a:srcRect b="0" l="0" r="0" t="0"/>
          <a:stretch/>
        </p:blipFill>
        <p:spPr>
          <a:xfrm>
            <a:off x="1484234" y="1279240"/>
            <a:ext cx="545131" cy="545131"/>
          </a:xfrm>
          <a:prstGeom prst="rect">
            <a:avLst/>
          </a:prstGeom>
          <a:noFill/>
          <a:ln>
            <a:noFill/>
          </a:ln>
        </p:spPr>
      </p:pic>
      <p:pic>
        <p:nvPicPr>
          <p:cNvPr id="1156" name="Google Shape;1156;p146"/>
          <p:cNvPicPr preferRelativeResize="0"/>
          <p:nvPr/>
        </p:nvPicPr>
        <p:blipFill rotWithShape="1">
          <a:blip r:embed="rId6">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160" name="Shape 1160"/>
        <p:cNvGrpSpPr/>
        <p:nvPr/>
      </p:nvGrpSpPr>
      <p:grpSpPr>
        <a:xfrm>
          <a:off x="0" y="0"/>
          <a:ext cx="0" cy="0"/>
          <a:chOff x="0" y="0"/>
          <a:chExt cx="0" cy="0"/>
        </a:xfrm>
      </p:grpSpPr>
      <p:sp>
        <p:nvSpPr>
          <p:cNvPr id="1161" name="Google Shape;1161;p147"/>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chemeClr val="dk1"/>
                </a:solidFill>
                <a:latin typeface="Anton"/>
                <a:ea typeface="Anton"/>
                <a:cs typeface="Anton"/>
                <a:sym typeface="Anton"/>
              </a:rPr>
              <a:t>¿QUERÉS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1162" name="Google Shape;1162;p147"/>
          <p:cNvPicPr preferRelativeResize="0"/>
          <p:nvPr/>
        </p:nvPicPr>
        <p:blipFill rotWithShape="1">
          <a:blip r:embed="rId3">
            <a:alphaModFix/>
          </a:blip>
          <a:srcRect b="0" l="0" r="0" t="0"/>
          <a:stretch/>
        </p:blipFill>
        <p:spPr>
          <a:xfrm>
            <a:off x="3978713" y="1212800"/>
            <a:ext cx="1186525" cy="11865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48"/>
          <p:cNvSpPr txBox="1"/>
          <p:nvPr/>
        </p:nvSpPr>
        <p:spPr>
          <a:xfrm>
            <a:off x="2331625" y="1682075"/>
            <a:ext cx="60165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b="0" i="0" lang="en-GB" sz="1800" u="sng" cap="none" strike="noStrike">
                <a:solidFill>
                  <a:schemeClr val="hlink"/>
                </a:solidFill>
                <a:latin typeface="Helvetica Neue"/>
                <a:ea typeface="Helvetica Neue"/>
                <a:cs typeface="Helvetica Neue"/>
                <a:sym typeface="Helvetica Neue"/>
                <a:hlinkClick r:id="rId3"/>
              </a:rPr>
              <a:t>¿Cómo funciona un DNS?</a:t>
            </a:r>
            <a:r>
              <a:rPr b="0" i="0" lang="en-GB" sz="1800" u="none" cap="none" strike="noStrike">
                <a:solidFill>
                  <a:schemeClr val="dk1"/>
                </a:solidFill>
                <a:latin typeface="Helvetica Neue"/>
                <a:ea typeface="Helvetica Neue"/>
                <a:cs typeface="Helvetica Neue"/>
                <a:sym typeface="Helvetica Neue"/>
              </a:rPr>
              <a:t> | </a:t>
            </a:r>
            <a:r>
              <a:rPr b="1" i="1" lang="en-GB" sz="1800" u="none" cap="none" strike="noStrike">
                <a:solidFill>
                  <a:schemeClr val="dk1"/>
                </a:solidFill>
                <a:latin typeface="Helvetica Neue"/>
                <a:ea typeface="Helvetica Neue"/>
                <a:cs typeface="Helvetica Neue"/>
                <a:sym typeface="Helvetica Neue"/>
              </a:rPr>
              <a:t>red.es</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3CEFAB"/>
              </a:buClr>
              <a:buSzPts val="1800"/>
              <a:buFont typeface="Arial"/>
              <a:buChar char="●"/>
            </a:pPr>
            <a:r>
              <a:rPr b="0" i="0" lang="en-GB" sz="1800" u="sng" cap="none" strike="noStrike">
                <a:solidFill>
                  <a:srgbClr val="0097A7"/>
                </a:solidFill>
                <a:latin typeface="Helvetica Neue"/>
                <a:ea typeface="Helvetica Neue"/>
                <a:cs typeface="Helvetica Neue"/>
                <a:sym typeface="Helvetica Neue"/>
                <a:hlinkClick r:id="rId4">
                  <a:extLst>
                    <a:ext uri="{A12FA001-AC4F-418D-AE19-62706E023703}">
                      <ahyp:hlinkClr val="tx"/>
                    </a:ext>
                  </a:extLst>
                </a:hlinkClick>
              </a:rPr>
              <a:t>Software para prototipar</a:t>
            </a:r>
            <a:r>
              <a:rPr b="0" i="0" lang="en-GB" sz="1800" u="none" cap="none" strike="noStrike">
                <a:solidFill>
                  <a:schemeClr val="dk1"/>
                </a:solidFill>
                <a:latin typeface="Helvetica Neue"/>
                <a:ea typeface="Helvetica Neue"/>
                <a:cs typeface="Helvetica Neue"/>
                <a:sym typeface="Helvetica Neue"/>
              </a:rPr>
              <a:t> | </a:t>
            </a:r>
            <a:r>
              <a:rPr b="1" i="1" lang="en-GB" sz="1800" u="none" cap="none" strike="noStrike">
                <a:solidFill>
                  <a:schemeClr val="dk1"/>
                </a:solidFill>
                <a:latin typeface="Helvetica Neue"/>
                <a:ea typeface="Helvetica Neue"/>
                <a:cs typeface="Helvetica Neue"/>
                <a:sym typeface="Helvetica Neue"/>
              </a:rPr>
              <a:t>InVision</a:t>
            </a:r>
            <a:endParaRPr b="1"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3CEFAB"/>
              </a:buClr>
              <a:buSzPts val="1800"/>
              <a:buFont typeface="Arial"/>
              <a:buChar char="●"/>
            </a:pPr>
            <a:r>
              <a:rPr b="0" i="0" lang="en-GB" sz="1800" u="sng" cap="none" strike="noStrike">
                <a:solidFill>
                  <a:schemeClr val="hlink"/>
                </a:solidFill>
                <a:latin typeface="Helvetica Neue"/>
                <a:ea typeface="Helvetica Neue"/>
                <a:cs typeface="Helvetica Neue"/>
                <a:sym typeface="Helvetica Neue"/>
                <a:hlinkClick r:id="rId5"/>
              </a:rPr>
              <a:t>Referencia de elementos HTML5</a:t>
            </a:r>
            <a:r>
              <a:rPr b="0" i="0" lang="en-GB" sz="1800" u="none" cap="none" strike="noStrike">
                <a:solidFill>
                  <a:schemeClr val="dk1"/>
                </a:solidFill>
                <a:latin typeface="Helvetica Neue"/>
                <a:ea typeface="Helvetica Neue"/>
                <a:cs typeface="Helvetica Neue"/>
                <a:sym typeface="Helvetica Neue"/>
              </a:rPr>
              <a:t> | </a:t>
            </a:r>
            <a:r>
              <a:rPr b="1" i="1" lang="en-GB" sz="1800" u="none" cap="none" strike="noStrike">
                <a:solidFill>
                  <a:schemeClr val="dk1"/>
                </a:solidFill>
                <a:latin typeface="Helvetica Neue"/>
                <a:ea typeface="Helvetica Neue"/>
                <a:cs typeface="Helvetica Neue"/>
                <a:sym typeface="Helvetica Neue"/>
              </a:rPr>
              <a:t>MDN Web Docs</a:t>
            </a:r>
            <a:endParaRPr b="1" i="1" sz="18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pic>
        <p:nvPicPr>
          <p:cNvPr id="1168" name="Google Shape;1168;p148"/>
          <p:cNvPicPr preferRelativeResize="0"/>
          <p:nvPr/>
        </p:nvPicPr>
        <p:blipFill rotWithShape="1">
          <a:blip r:embed="rId6">
            <a:alphaModFix/>
          </a:blip>
          <a:srcRect b="0" l="0" r="0" t="0"/>
          <a:stretch/>
        </p:blipFill>
        <p:spPr>
          <a:xfrm>
            <a:off x="7567925" y="4659625"/>
            <a:ext cx="1186526" cy="330675"/>
          </a:xfrm>
          <a:prstGeom prst="rect">
            <a:avLst/>
          </a:prstGeom>
          <a:noFill/>
          <a:ln>
            <a:noFill/>
          </a:ln>
        </p:spPr>
      </p:pic>
      <p:pic>
        <p:nvPicPr>
          <p:cNvPr id="1169" name="Google Shape;1169;p148"/>
          <p:cNvPicPr preferRelativeResize="0"/>
          <p:nvPr/>
        </p:nvPicPr>
        <p:blipFill rotWithShape="1">
          <a:blip r:embed="rId7">
            <a:alphaModFix/>
          </a:blip>
          <a:srcRect b="0" l="0" r="0" t="0"/>
          <a:stretch/>
        </p:blipFill>
        <p:spPr>
          <a:xfrm>
            <a:off x="7411525" y="127700"/>
            <a:ext cx="1634174" cy="639850"/>
          </a:xfrm>
          <a:prstGeom prst="rect">
            <a:avLst/>
          </a:prstGeom>
          <a:noFill/>
          <a:ln>
            <a:noFill/>
          </a:ln>
        </p:spPr>
      </p:pic>
      <p:sp>
        <p:nvSpPr>
          <p:cNvPr id="1170" name="Google Shape;1170;p148"/>
          <p:cNvSpPr/>
          <p:nvPr/>
        </p:nvSpPr>
        <p:spPr>
          <a:xfrm>
            <a:off x="10354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71" name="Google Shape;1171;p148"/>
          <p:cNvPicPr preferRelativeResize="0"/>
          <p:nvPr/>
        </p:nvPicPr>
        <p:blipFill rotWithShape="1">
          <a:blip r:embed="rId8">
            <a:alphaModFix/>
          </a:blip>
          <a:srcRect b="0" l="0" r="0" t="0"/>
          <a:stretch/>
        </p:blipFill>
        <p:spPr>
          <a:xfrm>
            <a:off x="1298134" y="1997140"/>
            <a:ext cx="545131" cy="54513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51" name="Shape 251"/>
        <p:cNvGrpSpPr/>
        <p:nvPr/>
      </p:nvGrpSpPr>
      <p:grpSpPr>
        <a:xfrm>
          <a:off x="0" y="0"/>
          <a:ext cx="0" cy="0"/>
          <a:chOff x="0" y="0"/>
          <a:chExt cx="0" cy="0"/>
        </a:xfrm>
      </p:grpSpPr>
      <p:sp>
        <p:nvSpPr>
          <p:cNvPr id="252" name="Google Shape;252;p41"/>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a:ea typeface="Lato"/>
              <a:cs typeface="Lato"/>
              <a:sym typeface="Lato"/>
            </a:endParaRPr>
          </a:p>
        </p:txBody>
      </p:sp>
      <p:sp>
        <p:nvSpPr>
          <p:cNvPr id="253" name="Google Shape;253;p41"/>
          <p:cNvSpPr txBox="1"/>
          <p:nvPr/>
        </p:nvSpPr>
        <p:spPr>
          <a:xfrm>
            <a:off x="2000950" y="207720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Momento de exposición</a:t>
            </a:r>
            <a:endParaRPr i="1" sz="4000">
              <a:latin typeface="Anton"/>
              <a:ea typeface="Anton"/>
              <a:cs typeface="Anton"/>
              <a:sym typeface="Anton"/>
            </a:endParaRPr>
          </a:p>
        </p:txBody>
      </p:sp>
      <p:pic>
        <p:nvPicPr>
          <p:cNvPr id="254" name="Google Shape;254;p4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55" name="Google Shape;255;p41"/>
          <p:cNvPicPr preferRelativeResize="0"/>
          <p:nvPr/>
        </p:nvPicPr>
        <p:blipFill rotWithShape="1">
          <a:blip r:embed="rId4">
            <a:alphaModFix/>
          </a:blip>
          <a:srcRect b="0" l="0" r="0" t="0"/>
          <a:stretch/>
        </p:blipFill>
        <p:spPr>
          <a:xfrm>
            <a:off x="4059838" y="890675"/>
            <a:ext cx="1186525" cy="118652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175" name="Shape 1175"/>
        <p:cNvGrpSpPr/>
        <p:nvPr/>
      </p:nvGrpSpPr>
      <p:grpSpPr>
        <a:xfrm>
          <a:off x="0" y="0"/>
          <a:ext cx="0" cy="0"/>
          <a:chOff x="0" y="0"/>
          <a:chExt cx="0" cy="0"/>
        </a:xfrm>
      </p:grpSpPr>
      <p:sp>
        <p:nvSpPr>
          <p:cNvPr id="1176" name="Google Shape;1176;p149"/>
          <p:cNvSpPr txBox="1"/>
          <p:nvPr/>
        </p:nvSpPr>
        <p:spPr>
          <a:xfrm>
            <a:off x="959850" y="20772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a:t>
            </a:r>
            <a:r>
              <a:rPr i="1" lang="en-GB" sz="3600">
                <a:latin typeface="Anton"/>
                <a:ea typeface="Anton"/>
                <a:cs typeface="Anton"/>
                <a:sym typeface="Anton"/>
              </a:rPr>
              <a:t>YA CONOCES LOS BENEFICIOS QUE TIENES POR SER ESTUDIANTE DE CODERHOUSE</a:t>
            </a:r>
            <a:r>
              <a:rPr b="0" i="1" lang="en-GB" sz="3600" u="none" cap="none" strike="noStrike">
                <a:solidFill>
                  <a:srgbClr val="000000"/>
                </a:solidFill>
                <a:latin typeface="Anton"/>
                <a:ea typeface="Anton"/>
                <a:cs typeface="Anton"/>
                <a:sym typeface="Anton"/>
              </a:rPr>
              <a:t>? </a:t>
            </a:r>
            <a:endParaRPr b="0" i="1" sz="3600" u="none" cap="none" strike="noStrike">
              <a:solidFill>
                <a:srgbClr val="000000"/>
              </a:solidFill>
              <a:latin typeface="Anton"/>
              <a:ea typeface="Anton"/>
              <a:cs typeface="Anton"/>
              <a:sym typeface="Anton"/>
            </a:endParaRPr>
          </a:p>
        </p:txBody>
      </p:sp>
      <p:pic>
        <p:nvPicPr>
          <p:cNvPr id="1177" name="Google Shape;1177;p1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78" name="Google Shape;1178;p149"/>
          <p:cNvPicPr preferRelativeResize="0"/>
          <p:nvPr/>
        </p:nvPicPr>
        <p:blipFill>
          <a:blip r:embed="rId4">
            <a:alphaModFix/>
          </a:blip>
          <a:stretch>
            <a:fillRect/>
          </a:stretch>
        </p:blipFill>
        <p:spPr>
          <a:xfrm>
            <a:off x="4117851" y="958650"/>
            <a:ext cx="908300" cy="9083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50"/>
          <p:cNvSpPr txBox="1"/>
          <p:nvPr/>
        </p:nvSpPr>
        <p:spPr>
          <a:xfrm>
            <a:off x="1373850" y="2183700"/>
            <a:ext cx="63963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a:ea typeface="Helvetica Neue"/>
                <a:cs typeface="Helvetica Neue"/>
                <a:sym typeface="Helvetica Neue"/>
              </a:rPr>
              <a:t>Haz clic </a:t>
            </a:r>
            <a:r>
              <a:rPr lang="en-GB" sz="2000" u="sng">
                <a:solidFill>
                  <a:schemeClr val="accent1"/>
                </a:solidFill>
                <a:latin typeface="Helvetica Neue"/>
                <a:ea typeface="Helvetica Neue"/>
                <a:cs typeface="Helvetica Neue"/>
                <a:sym typeface="Helvetica Neue"/>
                <a:hlinkClick r:id="rId3">
                  <a:extLst>
                    <a:ext uri="{A12FA001-AC4F-418D-AE19-62706E023703}">
                      <ahyp:hlinkClr val="tx"/>
                    </a:ext>
                  </a:extLst>
                </a:hlinkClick>
              </a:rPr>
              <a:t>aquí</a:t>
            </a:r>
            <a:r>
              <a:rPr lang="en-GB" sz="2000">
                <a:solidFill>
                  <a:schemeClr val="accent1"/>
                </a:solidFill>
                <a:latin typeface="Helvetica Neue"/>
                <a:ea typeface="Helvetica Neue"/>
                <a:cs typeface="Helvetica Neue"/>
                <a:sym typeface="Helvetica Neue"/>
              </a:rPr>
              <a:t> </a:t>
            </a:r>
            <a:r>
              <a:rPr lang="en-GB" sz="2000">
                <a:solidFill>
                  <a:schemeClr val="dk1"/>
                </a:solidFill>
                <a:latin typeface="Helvetica Neue"/>
                <a:ea typeface="Helvetica Neue"/>
                <a:cs typeface="Helvetica Neue"/>
                <a:sym typeface="Helvetica Neue"/>
              </a:rPr>
              <a:t>y conoce todos nuestros beneficios exclusivos para estudiantes de Coderhouse.</a:t>
            </a:r>
            <a:endParaRPr sz="2000">
              <a:solidFill>
                <a:schemeClr val="dk1"/>
              </a:solidFill>
              <a:latin typeface="Helvetica Neue"/>
              <a:ea typeface="Helvetica Neue"/>
              <a:cs typeface="Helvetica Neue"/>
              <a:sym typeface="Helvetica Neue"/>
            </a:endParaRPr>
          </a:p>
          <a:p>
            <a:pPr indent="0" lvl="0" marL="0" rtl="0" algn="ctr">
              <a:lnSpc>
                <a:spcPct val="115000"/>
              </a:lnSpc>
              <a:spcBef>
                <a:spcPts val="1000"/>
              </a:spcBef>
              <a:spcAft>
                <a:spcPts val="0"/>
              </a:spcAft>
              <a:buNone/>
            </a:pPr>
            <a:r>
              <a:t/>
            </a:r>
            <a:endParaRPr sz="1800">
              <a:solidFill>
                <a:schemeClr val="dk1"/>
              </a:solidFill>
              <a:latin typeface="Helvetica Neue"/>
              <a:ea typeface="Helvetica Neue"/>
              <a:cs typeface="Helvetica Neue"/>
              <a:sym typeface="Helvetica Neue"/>
            </a:endParaRPr>
          </a:p>
          <a:p>
            <a:pPr indent="0" lvl="0" marL="0" rtl="0" algn="ctr">
              <a:lnSpc>
                <a:spcPct val="115000"/>
              </a:lnSpc>
              <a:spcBef>
                <a:spcPts val="1000"/>
              </a:spcBef>
              <a:spcAft>
                <a:spcPts val="0"/>
              </a:spcAft>
              <a:buNone/>
            </a:pPr>
            <a:r>
              <a:t/>
            </a:r>
            <a:endParaRPr sz="1800">
              <a:solidFill>
                <a:schemeClr val="dk1"/>
              </a:solidFill>
              <a:latin typeface="Helvetica Neue"/>
              <a:ea typeface="Helvetica Neue"/>
              <a:cs typeface="Helvetica Neue"/>
              <a:sym typeface="Helvetica Neue"/>
            </a:endParaRPr>
          </a:p>
          <a:p>
            <a:pPr indent="0" lvl="0" marL="457200" rtl="0" algn="l">
              <a:lnSpc>
                <a:spcPct val="115000"/>
              </a:lnSpc>
              <a:spcBef>
                <a:spcPts val="1000"/>
              </a:spcBef>
              <a:spcAft>
                <a:spcPts val="1000"/>
              </a:spcAft>
              <a:buClr>
                <a:schemeClr val="dk1"/>
              </a:buClr>
              <a:buSzPts val="1100"/>
              <a:buFont typeface="Arial"/>
              <a:buNone/>
            </a:pPr>
            <a:r>
              <a:t/>
            </a:r>
            <a:endParaRPr sz="1800">
              <a:solidFill>
                <a:schemeClr val="dk1"/>
              </a:solidFill>
              <a:latin typeface="Helvetica Neue"/>
              <a:ea typeface="Helvetica Neue"/>
              <a:cs typeface="Helvetica Neue"/>
              <a:sym typeface="Helvetica Neue"/>
            </a:endParaRPr>
          </a:p>
        </p:txBody>
      </p:sp>
      <p:pic>
        <p:nvPicPr>
          <p:cNvPr id="1184" name="Google Shape;1184;p15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1185" name="Google Shape;1185;p150"/>
          <p:cNvSpPr txBox="1"/>
          <p:nvPr/>
        </p:nvSpPr>
        <p:spPr>
          <a:xfrm>
            <a:off x="2399388" y="1126950"/>
            <a:ext cx="4776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BENEFICIOS</a:t>
            </a:r>
            <a:endParaRPr b="0" i="1" sz="4000" u="none" cap="none" strike="noStrike">
              <a:solidFill>
                <a:srgbClr val="000000"/>
              </a:solidFill>
              <a:latin typeface="Anton"/>
              <a:ea typeface="Anton"/>
              <a:cs typeface="Anton"/>
              <a:sym typeface="Anton"/>
            </a:endParaRPr>
          </a:p>
        </p:txBody>
      </p:sp>
      <p:pic>
        <p:nvPicPr>
          <p:cNvPr id="1186" name="Google Shape;1186;p150"/>
          <p:cNvPicPr preferRelativeResize="0"/>
          <p:nvPr/>
        </p:nvPicPr>
        <p:blipFill>
          <a:blip r:embed="rId5">
            <a:alphaModFix/>
          </a:blip>
          <a:stretch>
            <a:fillRect/>
          </a:stretch>
        </p:blipFill>
        <p:spPr>
          <a:xfrm>
            <a:off x="4139225" y="2992750"/>
            <a:ext cx="865550" cy="8655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0" name="Shape 1190"/>
        <p:cNvGrpSpPr/>
        <p:nvPr/>
      </p:nvGrpSpPr>
      <p:grpSpPr>
        <a:xfrm>
          <a:off x="0" y="0"/>
          <a:ext cx="0" cy="0"/>
          <a:chOff x="0" y="0"/>
          <a:chExt cx="0" cy="0"/>
        </a:xfrm>
      </p:grpSpPr>
      <p:sp>
        <p:nvSpPr>
          <p:cNvPr id="1191" name="Google Shape;1191;p151"/>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1192" name="Google Shape;1192;p151"/>
          <p:cNvSpPr txBox="1"/>
          <p:nvPr/>
        </p:nvSpPr>
        <p:spPr>
          <a:xfrm>
            <a:off x="2180400" y="2623175"/>
            <a:ext cx="4783200" cy="1765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n-GB" sz="2200" u="none" cap="none" strike="noStrike">
                <a:solidFill>
                  <a:srgbClr val="E0FF00"/>
                </a:solidFill>
                <a:latin typeface="Helvetica Neue"/>
                <a:ea typeface="Helvetica Neue"/>
                <a:cs typeface="Helvetica Neue"/>
                <a:sym typeface="Helvetica Neue"/>
              </a:rPr>
              <a:t>Resumen de lo visto en clase hoy: </a:t>
            </a:r>
            <a:endParaRPr b="1" i="0" sz="2200" u="none" cap="none" strike="noStrike">
              <a:solidFill>
                <a:srgbClr val="E0FF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a:ea typeface="Helvetica Neue"/>
                <a:cs typeface="Helvetica Neue"/>
                <a:sym typeface="Helvetica Neue"/>
              </a:rPr>
              <a:t>-Prototipado de un sitio web.</a:t>
            </a:r>
            <a:br>
              <a:rPr b="0" i="0" lang="en-GB" sz="2200" u="none" cap="none" strike="noStrike">
                <a:solidFill>
                  <a:srgbClr val="E0FF00"/>
                </a:solidFill>
                <a:latin typeface="Helvetica Neue"/>
                <a:ea typeface="Helvetica Neue"/>
                <a:cs typeface="Helvetica Neue"/>
                <a:sym typeface="Helvetica Neue"/>
              </a:rPr>
            </a:br>
            <a:r>
              <a:rPr b="0" i="0" lang="en-GB" sz="2200" u="none" cap="none" strike="noStrike">
                <a:solidFill>
                  <a:srgbClr val="E0FF00"/>
                </a:solidFill>
                <a:latin typeface="Helvetica Neue"/>
                <a:ea typeface="Helvetica Neue"/>
                <a:cs typeface="Helvetica Neue"/>
                <a:sym typeface="Helvetica Neue"/>
              </a:rPr>
              <a:t>-HTML, sus etiquetas y sintaxis. </a:t>
            </a:r>
            <a:endParaRPr b="0" i="0" sz="2200" u="none" cap="none" strike="noStrike">
              <a:solidFill>
                <a:srgbClr val="E0FF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a:ea typeface="Helvetica Neue"/>
              <a:cs typeface="Helvetica Neue"/>
              <a:sym typeface="Helvetica Neue"/>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6" name="Shape 1196"/>
        <p:cNvGrpSpPr/>
        <p:nvPr/>
      </p:nvGrpSpPr>
      <p:grpSpPr>
        <a:xfrm>
          <a:off x="0" y="0"/>
          <a:ext cx="0" cy="0"/>
          <a:chOff x="0" y="0"/>
          <a:chExt cx="0" cy="0"/>
        </a:xfrm>
      </p:grpSpPr>
      <p:sp>
        <p:nvSpPr>
          <p:cNvPr id="1197" name="Google Shape;1197;p152"/>
          <p:cNvSpPr/>
          <p:nvPr/>
        </p:nvSpPr>
        <p:spPr>
          <a:xfrm>
            <a:off x="1187400" y="553200"/>
            <a:ext cx="6769200" cy="403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i="1" lang="en-GB" sz="3600">
                <a:solidFill>
                  <a:srgbClr val="E0FF00"/>
                </a:solidFill>
                <a:latin typeface="Anton"/>
                <a:ea typeface="Anton"/>
                <a:cs typeface="Anton"/>
                <a:sym typeface="Anton"/>
              </a:rPr>
              <a:t>¿Estás disfrutando la experiencia Coder? </a:t>
            </a:r>
            <a:br>
              <a:rPr i="1" lang="en-GB" sz="3600">
                <a:solidFill>
                  <a:srgbClr val="E0FF00"/>
                </a:solidFill>
                <a:latin typeface="Anton"/>
                <a:ea typeface="Anton"/>
                <a:cs typeface="Anton"/>
                <a:sym typeface="Anton"/>
              </a:rPr>
            </a:br>
            <a:br>
              <a:rPr i="1" lang="en-GB" sz="3600">
                <a:solidFill>
                  <a:srgbClr val="E0FF00"/>
                </a:solidFill>
                <a:latin typeface="Anton"/>
                <a:ea typeface="Anton"/>
                <a:cs typeface="Anton"/>
                <a:sym typeface="Anton"/>
              </a:rPr>
            </a:br>
            <a:r>
              <a:rPr i="1" lang="en-GB" sz="2800">
                <a:solidFill>
                  <a:srgbClr val="E0FF00"/>
                </a:solidFill>
                <a:latin typeface="Anton"/>
                <a:ea typeface="Anton"/>
                <a:cs typeface="Anton"/>
                <a:sym typeface="Anton"/>
              </a:rPr>
              <a:t>Refiriendo a un amigo nos ayudas a expandir nuestra comunidad de estudiantes.</a:t>
            </a:r>
            <a:br>
              <a:rPr i="1" lang="en-GB" sz="2800">
                <a:solidFill>
                  <a:srgbClr val="E0FF00"/>
                </a:solidFill>
                <a:latin typeface="Anton"/>
                <a:ea typeface="Anton"/>
                <a:cs typeface="Anton"/>
                <a:sym typeface="Anton"/>
              </a:rPr>
            </a:br>
            <a:r>
              <a:rPr i="1" lang="en-GB" sz="2800">
                <a:solidFill>
                  <a:srgbClr val="E0FF00"/>
                </a:solidFill>
                <a:latin typeface="Anton"/>
                <a:ea typeface="Anton"/>
                <a:cs typeface="Anton"/>
                <a:sym typeface="Anton"/>
              </a:rPr>
              <a:t>Ingresa </a:t>
            </a:r>
            <a:r>
              <a:rPr i="1" lang="en-GB" sz="2800" u="sng">
                <a:solidFill>
                  <a:schemeClr val="hlink"/>
                </a:solidFill>
                <a:latin typeface="Anton"/>
                <a:ea typeface="Anton"/>
                <a:cs typeface="Anton"/>
                <a:sym typeface="Anton"/>
                <a:hlinkClick r:id="rId4"/>
              </a:rPr>
              <a:t>aquí</a:t>
            </a:r>
            <a:endParaRPr b="0" i="0" sz="2800" u="none" cap="none" strike="noStrike">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1" name="Shape 1201"/>
        <p:cNvGrpSpPr/>
        <p:nvPr/>
      </p:nvGrpSpPr>
      <p:grpSpPr>
        <a:xfrm>
          <a:off x="0" y="0"/>
          <a:ext cx="0" cy="0"/>
          <a:chOff x="0" y="0"/>
          <a:chExt cx="0" cy="0"/>
        </a:xfrm>
      </p:grpSpPr>
      <p:sp>
        <p:nvSpPr>
          <p:cNvPr id="1202" name="Google Shape;1202;p153"/>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1203" name="Google Shape;1203;p153"/>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4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CONCEPTOS BÁSICOS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64" name="Shape 264"/>
        <p:cNvGrpSpPr/>
        <p:nvPr/>
      </p:nvGrpSpPr>
      <p:grpSpPr>
        <a:xfrm>
          <a:off x="0" y="0"/>
          <a:ext cx="0" cy="0"/>
          <a:chOff x="0" y="0"/>
          <a:chExt cx="0" cy="0"/>
        </a:xfrm>
      </p:grpSpPr>
      <p:sp>
        <p:nvSpPr>
          <p:cNvPr id="265" name="Google Shape;265;p43"/>
          <p:cNvSpPr txBox="1"/>
          <p:nvPr/>
        </p:nvSpPr>
        <p:spPr>
          <a:xfrm>
            <a:off x="1163700" y="2077200"/>
            <a:ext cx="6816600" cy="989100"/>
          </a:xfrm>
          <a:prstGeom prst="rect">
            <a:avLst/>
          </a:prstGeom>
          <a:no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¿QUÉ ES EL DESARROLLO WEB?</a:t>
            </a:r>
            <a:endParaRPr b="0" i="1" sz="3600" u="none" cap="none" strike="noStrike">
              <a:solidFill>
                <a:srgbClr val="000000"/>
              </a:solidFill>
              <a:latin typeface="Anton"/>
              <a:ea typeface="Anton"/>
              <a:cs typeface="Anton"/>
              <a:sym typeface="Anton"/>
            </a:endParaRPr>
          </a:p>
        </p:txBody>
      </p:sp>
      <p:pic>
        <p:nvPicPr>
          <p:cNvPr id="266" name="Google Shape;266;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ph idx="1" type="subTitle"/>
          </p:nvPr>
        </p:nvSpPr>
        <p:spPr>
          <a:xfrm>
            <a:off x="912000" y="517675"/>
            <a:ext cx="7424100" cy="1357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800">
                <a:solidFill>
                  <a:schemeClr val="dk1"/>
                </a:solidFill>
                <a:latin typeface="Helvetica Neue"/>
                <a:ea typeface="Helvetica Neue"/>
                <a:cs typeface="Helvetica Neue"/>
                <a:sym typeface="Helvetica Neue"/>
              </a:rPr>
              <a:t>Marie Quilly (2014) lo define como: </a:t>
            </a:r>
            <a:r>
              <a:rPr i="1" lang="en-GB" sz="1800">
                <a:solidFill>
                  <a:schemeClr val="dk1"/>
                </a:solidFill>
                <a:highlight>
                  <a:srgbClr val="E0FF00"/>
                </a:highlight>
                <a:latin typeface="Helvetica Neue"/>
                <a:ea typeface="Helvetica Neue"/>
                <a:cs typeface="Helvetica Neue"/>
                <a:sym typeface="Helvetica Neue"/>
              </a:rPr>
              <a:t>“La planificación y el diseño de páginas de internet, con la interacción de medios como textos, imágenes, videos, sonido y enlaces a otras páginas web”</a:t>
            </a:r>
            <a:r>
              <a:rPr lang="en-GB" sz="1800">
                <a:solidFill>
                  <a:schemeClr val="dk1"/>
                </a:solidFill>
                <a:latin typeface="Helvetica Neue"/>
                <a:ea typeface="Helvetica Neue"/>
                <a:cs typeface="Helvetica Neue"/>
                <a:sym typeface="Helvetica Neue"/>
              </a:rPr>
              <a:t>.</a:t>
            </a:r>
            <a:endParaRPr sz="18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SzPts val="2800"/>
              <a:buNone/>
            </a:pPr>
            <a:r>
              <a:t/>
            </a:r>
            <a:endParaRPr sz="1800">
              <a:solidFill>
                <a:schemeClr val="dk1"/>
              </a:solidFill>
              <a:latin typeface="Helvetica Neue"/>
              <a:ea typeface="Helvetica Neue"/>
              <a:cs typeface="Helvetica Neue"/>
              <a:sym typeface="Helvetica Neue"/>
            </a:endParaRPr>
          </a:p>
          <a:p>
            <a:pPr indent="0" lvl="0" marL="457200" rtl="0" algn="just">
              <a:lnSpc>
                <a:spcPct val="115000"/>
              </a:lnSpc>
              <a:spcBef>
                <a:spcPts val="0"/>
              </a:spcBef>
              <a:spcAft>
                <a:spcPts val="0"/>
              </a:spcAft>
              <a:buSzPts val="2800"/>
              <a:buNone/>
            </a:pPr>
            <a:r>
              <a:t/>
            </a:r>
            <a:endParaRPr sz="1800">
              <a:solidFill>
                <a:schemeClr val="dk1"/>
              </a:solidFill>
              <a:latin typeface="Helvetica Neue"/>
              <a:ea typeface="Helvetica Neue"/>
              <a:cs typeface="Helvetica Neue"/>
              <a:sym typeface="Helvetica Neue"/>
            </a:endParaRPr>
          </a:p>
        </p:txBody>
      </p:sp>
      <p:pic>
        <p:nvPicPr>
          <p:cNvPr id="272" name="Google Shape;272;p44"/>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273" name="Google Shape;273;p44"/>
          <p:cNvSpPr txBox="1"/>
          <p:nvPr/>
        </p:nvSpPr>
        <p:spPr>
          <a:xfrm>
            <a:off x="3263050" y="1681600"/>
            <a:ext cx="5225400" cy="3345900"/>
          </a:xfrm>
          <a:prstGeom prst="rect">
            <a:avLst/>
          </a:prstGeom>
          <a:noFill/>
          <a:ln>
            <a:noFill/>
          </a:ln>
        </p:spPr>
        <p:txBody>
          <a:bodyPr anchorCtr="0" anchor="t" bIns="91425" lIns="91425" spcFirstLastPara="1" rIns="91425" wrap="square" tIns="91425">
            <a:noAutofit/>
          </a:bodyPr>
          <a:lstStyle/>
          <a:p>
            <a:pPr indent="0" lvl="0" marL="457200" marR="0" rtl="0" algn="just">
              <a:lnSpc>
                <a:spcPct val="115000"/>
              </a:lnSpc>
              <a:spcBef>
                <a:spcPts val="0"/>
              </a:spcBef>
              <a:spcAft>
                <a:spcPts val="0"/>
              </a:spcAft>
              <a:buClr>
                <a:srgbClr val="000000"/>
              </a:buClr>
              <a:buSzPts val="1800"/>
              <a:buFont typeface="Arial"/>
              <a:buNone/>
            </a:pPr>
            <a:r>
              <a:rPr b="1" i="0" lang="en-GB" sz="1800" u="none" cap="none" strike="noStrike">
                <a:solidFill>
                  <a:schemeClr val="dk1"/>
                </a:solidFill>
                <a:latin typeface="Helvetica Neue"/>
                <a:ea typeface="Helvetica Neue"/>
                <a:cs typeface="Helvetica Neue"/>
                <a:sym typeface="Helvetica Neue"/>
              </a:rPr>
              <a:t>Principios básicos</a:t>
            </a:r>
            <a:endParaRPr b="1" i="0" sz="1800" u="none" cap="none" strike="noStrike">
              <a:solidFill>
                <a:schemeClr val="dk1"/>
              </a:solidFill>
              <a:latin typeface="Helvetica Neue"/>
              <a:ea typeface="Helvetica Neue"/>
              <a:cs typeface="Helvetica Neue"/>
              <a:sym typeface="Helvetica Neue"/>
            </a:endParaRPr>
          </a:p>
          <a:p>
            <a:pPr indent="-342900" lvl="0" marL="914400" marR="0" rtl="0" algn="just">
              <a:lnSpc>
                <a:spcPct val="115000"/>
              </a:lnSpc>
              <a:spcBef>
                <a:spcPts val="0"/>
              </a:spcBef>
              <a:spcAft>
                <a:spcPts val="0"/>
              </a:spcAft>
              <a:buClr>
                <a:srgbClr val="3CEFAB"/>
              </a:buClr>
              <a:buSzPts val="1800"/>
              <a:buFont typeface="Arial"/>
              <a:buChar char="●"/>
            </a:pPr>
            <a:r>
              <a:rPr b="1" i="0" lang="en-GB" sz="1800" u="none" cap="none" strike="noStrike">
                <a:solidFill>
                  <a:schemeClr val="dk1"/>
                </a:solidFill>
                <a:latin typeface="Helvetica Neue"/>
                <a:ea typeface="Helvetica Neue"/>
                <a:cs typeface="Helvetica Neue"/>
                <a:sym typeface="Helvetica Neue"/>
              </a:rPr>
              <a:t>Navegabilidad:</a:t>
            </a:r>
            <a:r>
              <a:rPr b="0" i="0" lang="en-GB" sz="1800" u="none" cap="none" strike="noStrike">
                <a:solidFill>
                  <a:schemeClr val="dk1"/>
                </a:solidFill>
                <a:latin typeface="Helvetica Neue"/>
                <a:ea typeface="Helvetica Neue"/>
                <a:cs typeface="Helvetica Neue"/>
                <a:sym typeface="Helvetica Neue"/>
              </a:rPr>
              <a:t> ¿dónde puede ir el usuario y de qué forma? ¿Cómo pasar de una página a otra?</a:t>
            </a:r>
            <a:endParaRPr b="0" i="0" sz="1800" u="none" cap="none" strike="noStrike">
              <a:solidFill>
                <a:schemeClr val="dk1"/>
              </a:solidFill>
              <a:latin typeface="Helvetica Neue"/>
              <a:ea typeface="Helvetica Neue"/>
              <a:cs typeface="Helvetica Neue"/>
              <a:sym typeface="Helvetica Neue"/>
            </a:endParaRPr>
          </a:p>
          <a:p>
            <a:pPr indent="-342900" lvl="0" marL="914400" marR="0" rtl="0" algn="just">
              <a:lnSpc>
                <a:spcPct val="115000"/>
              </a:lnSpc>
              <a:spcBef>
                <a:spcPts val="0"/>
              </a:spcBef>
              <a:spcAft>
                <a:spcPts val="0"/>
              </a:spcAft>
              <a:buClr>
                <a:srgbClr val="3CEFAB"/>
              </a:buClr>
              <a:buSzPts val="1800"/>
              <a:buFont typeface="Arial"/>
              <a:buChar char="●"/>
            </a:pPr>
            <a:r>
              <a:rPr b="1" i="0" lang="en-GB" sz="1800" u="none" cap="none" strike="noStrike">
                <a:solidFill>
                  <a:schemeClr val="dk1"/>
                </a:solidFill>
                <a:latin typeface="Helvetica Neue"/>
                <a:ea typeface="Helvetica Neue"/>
                <a:cs typeface="Helvetica Neue"/>
                <a:sym typeface="Helvetica Neue"/>
              </a:rPr>
              <a:t>Interactividad:</a:t>
            </a:r>
            <a:r>
              <a:rPr b="0" i="0" lang="en-GB" sz="1800" u="none" cap="none" strike="noStrike">
                <a:solidFill>
                  <a:schemeClr val="dk1"/>
                </a:solidFill>
                <a:latin typeface="Helvetica Neue"/>
                <a:ea typeface="Helvetica Neue"/>
                <a:cs typeface="Helvetica Neue"/>
                <a:sym typeface="Helvetica Neue"/>
              </a:rPr>
              <a:t> ¿cómo pasar de un medio a otro, o de una aplicación a otra? ¿Cómo relacionar los diferentes medios?</a:t>
            </a:r>
            <a:endParaRPr b="0" i="0" sz="1800" u="none" cap="none" strike="noStrike">
              <a:solidFill>
                <a:schemeClr val="dk1"/>
              </a:solidFill>
              <a:latin typeface="Helvetica Neue"/>
              <a:ea typeface="Helvetica Neue"/>
              <a:cs typeface="Helvetica Neue"/>
              <a:sym typeface="Helvetica Neue"/>
            </a:endParaRPr>
          </a:p>
          <a:p>
            <a:pPr indent="-342900" lvl="0" marL="914400" marR="0" rtl="0" algn="just">
              <a:lnSpc>
                <a:spcPct val="115000"/>
              </a:lnSpc>
              <a:spcBef>
                <a:spcPts val="0"/>
              </a:spcBef>
              <a:spcAft>
                <a:spcPts val="0"/>
              </a:spcAft>
              <a:buClr>
                <a:srgbClr val="3CEFAB"/>
              </a:buClr>
              <a:buSzPts val="1800"/>
              <a:buFont typeface="Arial"/>
              <a:buChar char="●"/>
            </a:pPr>
            <a:r>
              <a:rPr b="1" i="0" lang="en-GB" sz="1800" u="none" cap="none" strike="noStrike">
                <a:solidFill>
                  <a:schemeClr val="dk1"/>
                </a:solidFill>
                <a:latin typeface="Helvetica Neue"/>
                <a:ea typeface="Helvetica Neue"/>
                <a:cs typeface="Helvetica Neue"/>
                <a:sym typeface="Helvetica Neue"/>
              </a:rPr>
              <a:t>Arquitectura de la información:</a:t>
            </a:r>
            <a:r>
              <a:rPr b="0" i="0" lang="en-GB" sz="1800" u="none" cap="none" strike="noStrike">
                <a:solidFill>
                  <a:schemeClr val="dk1"/>
                </a:solidFill>
                <a:latin typeface="Helvetica Neue"/>
                <a:ea typeface="Helvetica Neue"/>
                <a:cs typeface="Helvetica Neue"/>
                <a:sym typeface="Helvetica Neue"/>
              </a:rPr>
              <a:t> ¿cómo organizar esta última?</a:t>
            </a:r>
            <a:endParaRPr b="0" i="0" sz="1400" u="none" cap="none" strike="noStrike">
              <a:solidFill>
                <a:srgbClr val="000000"/>
              </a:solidFill>
              <a:latin typeface="Helvetica Neue"/>
              <a:ea typeface="Helvetica Neue"/>
              <a:cs typeface="Helvetica Neue"/>
              <a:sym typeface="Helvetica Neue"/>
            </a:endParaRPr>
          </a:p>
        </p:txBody>
      </p:sp>
      <p:pic>
        <p:nvPicPr>
          <p:cNvPr id="274" name="Google Shape;274;p44"/>
          <p:cNvPicPr preferRelativeResize="0"/>
          <p:nvPr/>
        </p:nvPicPr>
        <p:blipFill rotWithShape="1">
          <a:blip r:embed="rId4">
            <a:alphaModFix/>
          </a:blip>
          <a:srcRect b="0" l="0" r="0" t="0"/>
          <a:stretch/>
        </p:blipFill>
        <p:spPr>
          <a:xfrm>
            <a:off x="830150" y="1722775"/>
            <a:ext cx="2805850" cy="2805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78" name="Shape 278"/>
        <p:cNvGrpSpPr/>
        <p:nvPr/>
      </p:nvGrpSpPr>
      <p:grpSpPr>
        <a:xfrm>
          <a:off x="0" y="0"/>
          <a:ext cx="0" cy="0"/>
          <a:chOff x="0" y="0"/>
          <a:chExt cx="0" cy="0"/>
        </a:xfrm>
      </p:grpSpPr>
      <p:sp>
        <p:nvSpPr>
          <p:cNvPr id="279" name="Google Shape;279;p45"/>
          <p:cNvSpPr txBox="1"/>
          <p:nvPr/>
        </p:nvSpPr>
        <p:spPr>
          <a:xfrm>
            <a:off x="1163700" y="2077200"/>
            <a:ext cx="6816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HERRAMIENTAS BÁSICAS PARA EL DISEÑO Y DESARROLLO WEB</a:t>
            </a:r>
            <a:endParaRPr b="0" i="1" sz="3600" u="none" cap="none" strike="noStrike">
              <a:solidFill>
                <a:srgbClr val="000000"/>
              </a:solidFill>
              <a:latin typeface="Anton"/>
              <a:ea typeface="Anton"/>
              <a:cs typeface="Anton"/>
              <a:sym typeface="Anton"/>
            </a:endParaRPr>
          </a:p>
        </p:txBody>
      </p:sp>
      <p:pic>
        <p:nvPicPr>
          <p:cNvPr id="280" name="Google Shape;280;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6"/>
          <p:cNvSpPr txBox="1"/>
          <p:nvPr>
            <p:ph idx="1" type="subTitle"/>
          </p:nvPr>
        </p:nvSpPr>
        <p:spPr>
          <a:xfrm>
            <a:off x="911550" y="476750"/>
            <a:ext cx="73209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i="1" lang="en-GB" sz="3700">
                <a:solidFill>
                  <a:schemeClr val="dk1"/>
                </a:solidFill>
                <a:latin typeface="Anton"/>
                <a:ea typeface="Anton"/>
                <a:cs typeface="Anton"/>
                <a:sym typeface="Anton"/>
              </a:rPr>
              <a:t>LENGUAJES PARA EL DESARROLLO WEB</a:t>
            </a:r>
            <a:endParaRPr i="1" sz="37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7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700">
              <a:solidFill>
                <a:schemeClr val="dk1"/>
              </a:solidFill>
              <a:latin typeface="Didact Gothic"/>
              <a:ea typeface="Didact Gothic"/>
              <a:cs typeface="Didact Gothic"/>
              <a:sym typeface="Didact Gothic"/>
            </a:endParaRPr>
          </a:p>
        </p:txBody>
      </p:sp>
      <p:pic>
        <p:nvPicPr>
          <p:cNvPr id="286" name="Google Shape;286;p46"/>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287" name="Google Shape;287;p46"/>
          <p:cNvSpPr txBox="1"/>
          <p:nvPr/>
        </p:nvSpPr>
        <p:spPr>
          <a:xfrm>
            <a:off x="3260725" y="1868675"/>
            <a:ext cx="5225400" cy="1986300"/>
          </a:xfrm>
          <a:prstGeom prst="rect">
            <a:avLst/>
          </a:prstGeom>
          <a:noFill/>
          <a:ln>
            <a:noFill/>
          </a:ln>
        </p:spPr>
        <p:txBody>
          <a:bodyPr anchorCtr="0" anchor="t" bIns="91425" lIns="91425" spcFirstLastPara="1" rIns="91425" wrap="square" tIns="91425">
            <a:noAutofit/>
          </a:bodyPr>
          <a:lstStyle/>
          <a:p>
            <a:pPr indent="0" lvl="0" marL="457200" marR="0" rtl="0" algn="just">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a:ea typeface="Helvetica Neue"/>
                <a:cs typeface="Helvetica Neue"/>
                <a:sym typeface="Helvetica Neue"/>
              </a:rPr>
              <a:t>Para el diseño y desarrollo web existen diferentes lenguajes, que nos permiten llevar el diseño en papel (sketch) a una estructura que pueda interpretar un computador. En este curso se verán dos lenguajes bases: HTML y CSS.</a:t>
            </a:r>
            <a:endParaRPr b="0" i="0" sz="1800" u="none" cap="none" strike="noStrike">
              <a:solidFill>
                <a:schemeClr val="dk1"/>
              </a:solidFill>
              <a:latin typeface="Helvetica Neue"/>
              <a:ea typeface="Helvetica Neue"/>
              <a:cs typeface="Helvetica Neue"/>
              <a:sym typeface="Helvetica Neue"/>
            </a:endParaRPr>
          </a:p>
          <a:p>
            <a:pPr indent="0" lvl="0" marL="457200" marR="0" rtl="0" algn="just">
              <a:lnSpc>
                <a:spcPct val="115000"/>
              </a:lnSpc>
              <a:spcBef>
                <a:spcPts val="0"/>
              </a:spcBef>
              <a:spcAft>
                <a:spcPts val="0"/>
              </a:spcAft>
              <a:buClr>
                <a:srgbClr val="000000"/>
              </a:buClr>
              <a:buSzPts val="1800"/>
              <a:buFont typeface="Arial"/>
              <a:buNone/>
            </a:pPr>
            <a:r>
              <a:t/>
            </a:r>
            <a:endParaRPr b="1" i="0" sz="1800" u="none" cap="none" strike="noStrike">
              <a:solidFill>
                <a:schemeClr val="dk1"/>
              </a:solidFill>
              <a:latin typeface="Didact Gothic"/>
              <a:ea typeface="Didact Gothic"/>
              <a:cs typeface="Didact Gothic"/>
              <a:sym typeface="Didact Gothic"/>
            </a:endParaRPr>
          </a:p>
        </p:txBody>
      </p:sp>
      <p:pic>
        <p:nvPicPr>
          <p:cNvPr id="288" name="Google Shape;288;p46"/>
          <p:cNvPicPr preferRelativeResize="0"/>
          <p:nvPr/>
        </p:nvPicPr>
        <p:blipFill rotWithShape="1">
          <a:blip r:embed="rId4">
            <a:alphaModFix/>
          </a:blip>
          <a:srcRect b="0" l="0" r="0" t="0"/>
          <a:stretch/>
        </p:blipFill>
        <p:spPr>
          <a:xfrm>
            <a:off x="493475" y="1909325"/>
            <a:ext cx="2857500" cy="1905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7"/>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294" name="Google Shape;294;p47"/>
          <p:cNvSpPr txBox="1"/>
          <p:nvPr/>
        </p:nvSpPr>
        <p:spPr>
          <a:xfrm>
            <a:off x="4033725" y="659150"/>
            <a:ext cx="4693200" cy="3703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a:ea typeface="Helvetica Neue"/>
                <a:cs typeface="Helvetica Neue"/>
                <a:sym typeface="Helvetica Neue"/>
              </a:rPr>
              <a:t>Es un </a:t>
            </a:r>
            <a:r>
              <a:rPr b="1" i="0" lang="en-GB" sz="1800" u="none" cap="none" strike="noStrike">
                <a:solidFill>
                  <a:schemeClr val="dk1"/>
                </a:solidFill>
                <a:latin typeface="Helvetica Neue"/>
                <a:ea typeface="Helvetica Neue"/>
                <a:cs typeface="Helvetica Neue"/>
                <a:sym typeface="Helvetica Neue"/>
              </a:rPr>
              <a:t>"lenguaje" de marcado de etiquetas</a:t>
            </a:r>
            <a:r>
              <a:rPr b="0" i="0" lang="en-GB" sz="1800" u="none" cap="none" strike="noStrike">
                <a:solidFill>
                  <a:schemeClr val="dk1"/>
                </a:solidFill>
                <a:latin typeface="Helvetica Neue"/>
                <a:ea typeface="Helvetica Neue"/>
                <a:cs typeface="Helvetica Neue"/>
                <a:sym typeface="Helvetica Neue"/>
              </a:rPr>
              <a:t>, que permite </a:t>
            </a:r>
            <a:r>
              <a:rPr b="0" i="0" lang="en-GB" sz="1800" u="none" cap="none" strike="noStrike">
                <a:solidFill>
                  <a:schemeClr val="dk1"/>
                </a:solidFill>
                <a:highlight>
                  <a:srgbClr val="E0FF00"/>
                </a:highlight>
                <a:latin typeface="Helvetica Neue"/>
                <a:ea typeface="Helvetica Neue"/>
                <a:cs typeface="Helvetica Neue"/>
                <a:sym typeface="Helvetica Neue"/>
              </a:rPr>
              <a:t>crear documentos para web</a:t>
            </a:r>
            <a:r>
              <a:rPr b="0" i="0" lang="en-GB" sz="1800" u="none" cap="none" strike="noStrike">
                <a:solidFill>
                  <a:schemeClr val="dk1"/>
                </a:solidFill>
                <a:latin typeface="Helvetica Neue"/>
                <a:ea typeface="Helvetica Neue"/>
                <a:cs typeface="Helvetica Neue"/>
                <a:sym typeface="Helvetica Neue"/>
              </a:rPr>
              <a:t>. </a:t>
            </a:r>
            <a:endParaRPr b="0" i="0" sz="1800" u="none" cap="none" strike="noStrike">
              <a:solidFill>
                <a:schemeClr val="dk1"/>
              </a:solidFill>
              <a:latin typeface="Helvetica Neue"/>
              <a:ea typeface="Helvetica Neue"/>
              <a:cs typeface="Helvetica Neue"/>
              <a:sym typeface="Helvetica Neue"/>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a:ea typeface="Helvetica Neue"/>
                <a:cs typeface="Helvetica Neue"/>
                <a:sym typeface="Helvetica Neue"/>
              </a:rPr>
              <a:t>Durante el curso estaremos viendo HTML, incluyendo toda su estructura y etiquetas. Los siguientes términos serán de uso frecuente:</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Etiqueta.</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Atributo.</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Estructura.</a:t>
            </a:r>
            <a:endParaRPr b="0" i="0" sz="1800" u="none" cap="none" strike="noStrike">
              <a:solidFill>
                <a:schemeClr val="dk1"/>
              </a:solidFill>
              <a:latin typeface="Helvetica Neue"/>
              <a:ea typeface="Helvetica Neue"/>
              <a:cs typeface="Helvetica Neue"/>
              <a:sym typeface="Helvetica Neue"/>
            </a:endParaRPr>
          </a:p>
          <a:p>
            <a:pPr indent="0" lvl="0" marL="0" marR="0" rtl="0" algn="just">
              <a:lnSpc>
                <a:spcPct val="115000"/>
              </a:lnSpc>
              <a:spcBef>
                <a:spcPts val="0"/>
              </a:spcBef>
              <a:spcAft>
                <a:spcPts val="0"/>
              </a:spcAft>
              <a:buClr>
                <a:schemeClr val="dk1"/>
              </a:buClr>
              <a:buSzPts val="11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0" lvl="0" marL="45720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pic>
        <p:nvPicPr>
          <p:cNvPr id="295" name="Google Shape;295;p47"/>
          <p:cNvPicPr preferRelativeResize="0"/>
          <p:nvPr/>
        </p:nvPicPr>
        <p:blipFill rotWithShape="1">
          <a:blip r:embed="rId4">
            <a:alphaModFix/>
          </a:blip>
          <a:srcRect b="17135" l="0" r="52289" t="0"/>
          <a:stretch/>
        </p:blipFill>
        <p:spPr>
          <a:xfrm>
            <a:off x="0" y="0"/>
            <a:ext cx="371095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48"/>
          <p:cNvPicPr preferRelativeResize="0"/>
          <p:nvPr/>
        </p:nvPicPr>
        <p:blipFill rotWithShape="1">
          <a:blip r:embed="rId3">
            <a:alphaModFix/>
          </a:blip>
          <a:srcRect b="0" l="0" r="0" t="0"/>
          <a:stretch/>
        </p:blipFill>
        <p:spPr>
          <a:xfrm>
            <a:off x="4673975" y="76200"/>
            <a:ext cx="4429479" cy="4991100"/>
          </a:xfrm>
          <a:prstGeom prst="rect">
            <a:avLst/>
          </a:prstGeom>
          <a:noFill/>
          <a:ln>
            <a:noFill/>
          </a:ln>
        </p:spPr>
      </p:pic>
      <p:pic>
        <p:nvPicPr>
          <p:cNvPr id="301" name="Google Shape;301;p48"/>
          <p:cNvPicPr preferRelativeResize="0"/>
          <p:nvPr/>
        </p:nvPicPr>
        <p:blipFill rotWithShape="1">
          <a:blip r:embed="rId4">
            <a:alphaModFix/>
          </a:blip>
          <a:srcRect b="0" l="0" r="0" t="0"/>
          <a:stretch/>
        </p:blipFill>
        <p:spPr>
          <a:xfrm>
            <a:off x="7944000" y="4523000"/>
            <a:ext cx="990274" cy="275981"/>
          </a:xfrm>
          <a:prstGeom prst="rect">
            <a:avLst/>
          </a:prstGeom>
          <a:noFill/>
          <a:ln>
            <a:noFill/>
          </a:ln>
        </p:spPr>
      </p:pic>
      <p:pic>
        <p:nvPicPr>
          <p:cNvPr id="302" name="Google Shape;302;p48"/>
          <p:cNvPicPr preferRelativeResize="0"/>
          <p:nvPr/>
        </p:nvPicPr>
        <p:blipFill rotWithShape="1">
          <a:blip r:embed="rId5">
            <a:alphaModFix/>
          </a:blip>
          <a:srcRect b="0" l="10429" r="14810" t="0"/>
          <a:stretch/>
        </p:blipFill>
        <p:spPr>
          <a:xfrm>
            <a:off x="73875" y="76200"/>
            <a:ext cx="4597775" cy="4991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18" name="Shape 118"/>
        <p:cNvGrpSpPr/>
        <p:nvPr/>
      </p:nvGrpSpPr>
      <p:grpSpPr>
        <a:xfrm>
          <a:off x="0" y="0"/>
          <a:ext cx="0" cy="0"/>
          <a:chOff x="0" y="0"/>
          <a:chExt cx="0" cy="0"/>
        </a:xfrm>
      </p:grpSpPr>
      <p:sp>
        <p:nvSpPr>
          <p:cNvPr id="119" name="Google Shape;119;p3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20" name="Google Shape;120;p31"/>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21" name="Google Shape;121;p3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9"/>
          <p:cNvSpPr txBox="1"/>
          <p:nvPr/>
        </p:nvSpPr>
        <p:spPr>
          <a:xfrm>
            <a:off x="4262325" y="1116350"/>
            <a:ext cx="4693200" cy="421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1"/>
                </a:solidFill>
                <a:latin typeface="Helvetica Neue"/>
                <a:ea typeface="Helvetica Neue"/>
                <a:cs typeface="Helvetica Neue"/>
                <a:sym typeface="Helvetica Neue"/>
              </a:rPr>
              <a:t>El CSS, en español «hojas de estilo en cascada», es un </a:t>
            </a:r>
            <a:r>
              <a:rPr b="1" i="0" lang="en-GB" sz="1600" u="none" cap="none" strike="noStrike">
                <a:solidFill>
                  <a:schemeClr val="dk1"/>
                </a:solidFill>
                <a:latin typeface="Helvetica Neue"/>
                <a:ea typeface="Helvetica Neue"/>
                <a:cs typeface="Helvetica Neue"/>
                <a:sym typeface="Helvetica Neue"/>
              </a:rPr>
              <a:t>lenguaje de diseño gráfico</a:t>
            </a:r>
            <a:r>
              <a:rPr b="0" i="0" lang="en-GB" sz="1600" u="none" cap="none" strike="noStrike">
                <a:solidFill>
                  <a:schemeClr val="dk1"/>
                </a:solidFill>
                <a:latin typeface="Helvetica Neue"/>
                <a:ea typeface="Helvetica Neue"/>
                <a:cs typeface="Helvetica Neue"/>
                <a:sym typeface="Helvetica Neue"/>
              </a:rPr>
              <a:t>, utilizado para definir y crear la presentación de un documento estructurado, escrito en un lenguaje de marcado.​</a:t>
            </a:r>
            <a:endParaRPr b="0" i="0" sz="16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1"/>
                </a:solidFill>
                <a:latin typeface="Helvetica Neue"/>
                <a:ea typeface="Helvetica Neue"/>
                <a:cs typeface="Helvetica Neue"/>
                <a:sym typeface="Helvetica Neue"/>
              </a:rPr>
              <a:t>Algunos términos que utilizaremos serán:</a:t>
            </a:r>
            <a:endParaRPr b="0" i="0" sz="16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330200" lvl="0" marL="457200" marR="0" rtl="0" algn="l">
              <a:lnSpc>
                <a:spcPct val="115000"/>
              </a:lnSpc>
              <a:spcBef>
                <a:spcPts val="0"/>
              </a:spcBef>
              <a:spcAft>
                <a:spcPts val="0"/>
              </a:spcAft>
              <a:buClr>
                <a:srgbClr val="3CEFAB"/>
              </a:buClr>
              <a:buSzPts val="1600"/>
              <a:buFont typeface="Helvetica Neue"/>
              <a:buChar char="●"/>
            </a:pPr>
            <a:r>
              <a:rPr b="0" i="0" lang="en-GB" sz="1600" u="none" cap="none" strike="noStrike">
                <a:solidFill>
                  <a:schemeClr val="dk1"/>
                </a:solidFill>
                <a:latin typeface="Helvetica Neue"/>
                <a:ea typeface="Helvetica Neue"/>
                <a:cs typeface="Helvetica Neue"/>
                <a:sym typeface="Helvetica Neue"/>
              </a:rPr>
              <a:t>Estilo.</a:t>
            </a:r>
            <a:endParaRPr b="0" i="0" sz="1600" u="none" cap="none" strike="noStrike">
              <a:solidFill>
                <a:schemeClr val="dk1"/>
              </a:solidFill>
              <a:latin typeface="Helvetica Neue"/>
              <a:ea typeface="Helvetica Neue"/>
              <a:cs typeface="Helvetica Neue"/>
              <a:sym typeface="Helvetica Neue"/>
            </a:endParaRPr>
          </a:p>
          <a:p>
            <a:pPr indent="-330200" lvl="0" marL="457200" marR="0" rtl="0" algn="l">
              <a:lnSpc>
                <a:spcPct val="115000"/>
              </a:lnSpc>
              <a:spcBef>
                <a:spcPts val="0"/>
              </a:spcBef>
              <a:spcAft>
                <a:spcPts val="0"/>
              </a:spcAft>
              <a:buClr>
                <a:srgbClr val="3CEFAB"/>
              </a:buClr>
              <a:buSzPts val="1600"/>
              <a:buFont typeface="Helvetica Neue"/>
              <a:buChar char="●"/>
            </a:pPr>
            <a:r>
              <a:rPr b="0" i="0" lang="en-GB" sz="1600" u="none" cap="none" strike="noStrike">
                <a:solidFill>
                  <a:schemeClr val="dk1"/>
                </a:solidFill>
                <a:latin typeface="Helvetica Neue"/>
                <a:ea typeface="Helvetica Neue"/>
                <a:cs typeface="Helvetica Neue"/>
                <a:sym typeface="Helvetica Neue"/>
              </a:rPr>
              <a:t>Reglas.</a:t>
            </a:r>
            <a:endParaRPr b="0" i="0" sz="1600" u="none" cap="none" strike="noStrike">
              <a:solidFill>
                <a:schemeClr val="dk1"/>
              </a:solidFill>
              <a:latin typeface="Helvetica Neue"/>
              <a:ea typeface="Helvetica Neue"/>
              <a:cs typeface="Helvetica Neue"/>
              <a:sym typeface="Helvetica Neue"/>
            </a:endParaRPr>
          </a:p>
          <a:p>
            <a:pPr indent="-330200" lvl="0" marL="457200" marR="0" rtl="0" algn="l">
              <a:lnSpc>
                <a:spcPct val="115000"/>
              </a:lnSpc>
              <a:spcBef>
                <a:spcPts val="0"/>
              </a:spcBef>
              <a:spcAft>
                <a:spcPts val="0"/>
              </a:spcAft>
              <a:buClr>
                <a:srgbClr val="3CEFAB"/>
              </a:buClr>
              <a:buSzPts val="1600"/>
              <a:buFont typeface="Helvetica Neue"/>
              <a:buChar char="●"/>
            </a:pPr>
            <a:r>
              <a:rPr b="0" i="0" lang="en-GB" sz="1600" u="none" cap="none" strike="noStrike">
                <a:solidFill>
                  <a:schemeClr val="dk1"/>
                </a:solidFill>
                <a:latin typeface="Helvetica Neue"/>
                <a:ea typeface="Helvetica Neue"/>
                <a:cs typeface="Helvetica Neue"/>
                <a:sym typeface="Helvetica Neue"/>
              </a:rPr>
              <a:t>Medidas.</a:t>
            </a:r>
            <a:endParaRPr b="0" i="0" sz="1600" u="none" cap="none" strike="noStrike">
              <a:solidFill>
                <a:schemeClr val="dk1"/>
              </a:solidFill>
              <a:latin typeface="Helvetica Neue"/>
              <a:ea typeface="Helvetica Neue"/>
              <a:cs typeface="Helvetica Neue"/>
              <a:sym typeface="Helvetica Neue"/>
            </a:endParaRPr>
          </a:p>
          <a:p>
            <a:pPr indent="-330200" lvl="0" marL="457200" marR="0" rtl="0" algn="l">
              <a:lnSpc>
                <a:spcPct val="115000"/>
              </a:lnSpc>
              <a:spcBef>
                <a:spcPts val="0"/>
              </a:spcBef>
              <a:spcAft>
                <a:spcPts val="0"/>
              </a:spcAft>
              <a:buClr>
                <a:srgbClr val="3CEFAB"/>
              </a:buClr>
              <a:buSzPts val="1600"/>
              <a:buFont typeface="Helvetica Neue"/>
              <a:buChar char="●"/>
            </a:pPr>
            <a:r>
              <a:rPr b="0" i="0" lang="en-GB" sz="1600" u="none" cap="none" strike="noStrike">
                <a:solidFill>
                  <a:schemeClr val="dk1"/>
                </a:solidFill>
                <a:latin typeface="Helvetica Neue"/>
                <a:ea typeface="Helvetica Neue"/>
                <a:cs typeface="Helvetica Neue"/>
                <a:sym typeface="Helvetica Neue"/>
              </a:rPr>
              <a:t>Fuente.</a:t>
            </a:r>
            <a:endParaRPr b="0" i="0" sz="1600" u="none" cap="none" strike="noStrike">
              <a:solidFill>
                <a:schemeClr val="dk1"/>
              </a:solidFill>
              <a:latin typeface="Helvetica Neue"/>
              <a:ea typeface="Helvetica Neue"/>
              <a:cs typeface="Helvetica Neue"/>
              <a:sym typeface="Helvetica Neue"/>
            </a:endParaRPr>
          </a:p>
          <a:p>
            <a:pPr indent="0" lvl="0" marL="0" marR="0" rtl="0" algn="just">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0" lvl="0" marL="457200" marR="0" rtl="0" algn="just">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p:txBody>
      </p:sp>
      <p:pic>
        <p:nvPicPr>
          <p:cNvPr id="308" name="Google Shape;308;p49"/>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pic>
        <p:nvPicPr>
          <p:cNvPr id="309" name="Google Shape;309;p49"/>
          <p:cNvPicPr preferRelativeResize="0"/>
          <p:nvPr/>
        </p:nvPicPr>
        <p:blipFill rotWithShape="1">
          <a:blip r:embed="rId4">
            <a:alphaModFix/>
          </a:blip>
          <a:srcRect b="17135" l="48059" r="0" t="0"/>
          <a:stretch/>
        </p:blipFill>
        <p:spPr>
          <a:xfrm>
            <a:off x="0" y="0"/>
            <a:ext cx="4014851" cy="5111450"/>
          </a:xfrm>
          <a:prstGeom prst="rect">
            <a:avLst/>
          </a:prstGeom>
          <a:noFill/>
          <a:ln>
            <a:noFill/>
          </a:ln>
        </p:spPr>
      </p:pic>
      <p:sp>
        <p:nvSpPr>
          <p:cNvPr id="310" name="Google Shape;310;p49"/>
          <p:cNvSpPr txBox="1"/>
          <p:nvPr/>
        </p:nvSpPr>
        <p:spPr>
          <a:xfrm>
            <a:off x="4262325" y="184550"/>
            <a:ext cx="4537500" cy="85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highlight>
                  <a:srgbClr val="E0FF00"/>
                </a:highlight>
                <a:latin typeface="Helvetica Neue"/>
                <a:ea typeface="Helvetica Neue"/>
                <a:cs typeface="Helvetica Neue"/>
                <a:sym typeface="Helvetica Neue"/>
              </a:rPr>
              <a:t>El CSS permite controlar la apariencia de una página web.</a:t>
            </a:r>
            <a:endParaRPr b="0" i="0" sz="1800" u="none" cap="none" strike="noStrike">
              <a:solidFill>
                <a:srgbClr val="000000"/>
              </a:solidFill>
              <a:highlight>
                <a:srgbClr val="E0FF00"/>
              </a:highlight>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50"/>
          <p:cNvPicPr preferRelativeResize="0"/>
          <p:nvPr/>
        </p:nvPicPr>
        <p:blipFill rotWithShape="1">
          <a:blip r:embed="rId3">
            <a:alphaModFix/>
          </a:blip>
          <a:srcRect b="22203" l="0" r="0" t="0"/>
          <a:stretch/>
        </p:blipFill>
        <p:spPr>
          <a:xfrm>
            <a:off x="4459675" y="76200"/>
            <a:ext cx="4649044" cy="5067300"/>
          </a:xfrm>
          <a:prstGeom prst="rect">
            <a:avLst/>
          </a:prstGeom>
          <a:noFill/>
          <a:ln>
            <a:noFill/>
          </a:ln>
        </p:spPr>
      </p:pic>
      <p:pic>
        <p:nvPicPr>
          <p:cNvPr id="316" name="Google Shape;316;p50"/>
          <p:cNvPicPr preferRelativeResize="0"/>
          <p:nvPr/>
        </p:nvPicPr>
        <p:blipFill rotWithShape="1">
          <a:blip r:embed="rId4">
            <a:alphaModFix/>
          </a:blip>
          <a:srcRect b="0" l="0" r="0" t="0"/>
          <a:stretch/>
        </p:blipFill>
        <p:spPr>
          <a:xfrm>
            <a:off x="7944000" y="4523000"/>
            <a:ext cx="990274" cy="275981"/>
          </a:xfrm>
          <a:prstGeom prst="rect">
            <a:avLst/>
          </a:prstGeom>
          <a:noFill/>
          <a:ln>
            <a:noFill/>
          </a:ln>
        </p:spPr>
      </p:pic>
      <p:pic>
        <p:nvPicPr>
          <p:cNvPr id="317" name="Google Shape;317;p50"/>
          <p:cNvPicPr preferRelativeResize="0"/>
          <p:nvPr/>
        </p:nvPicPr>
        <p:blipFill rotWithShape="1">
          <a:blip r:embed="rId5">
            <a:alphaModFix/>
          </a:blip>
          <a:srcRect b="0" l="0" r="0" t="0"/>
          <a:stretch/>
        </p:blipFill>
        <p:spPr>
          <a:xfrm>
            <a:off x="152400" y="76200"/>
            <a:ext cx="4361849" cy="49148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51"/>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pic>
        <p:nvPicPr>
          <p:cNvPr id="323" name="Google Shape;323;p51"/>
          <p:cNvPicPr preferRelativeResize="0"/>
          <p:nvPr/>
        </p:nvPicPr>
        <p:blipFill rotWithShape="1">
          <a:blip r:embed="rId4">
            <a:alphaModFix/>
          </a:blip>
          <a:srcRect b="17456" l="0" r="0" t="23490"/>
          <a:stretch/>
        </p:blipFill>
        <p:spPr>
          <a:xfrm>
            <a:off x="644100" y="1091500"/>
            <a:ext cx="7855800" cy="3328826"/>
          </a:xfrm>
          <a:prstGeom prst="rect">
            <a:avLst/>
          </a:prstGeom>
          <a:noFill/>
          <a:ln>
            <a:noFill/>
          </a:ln>
        </p:spPr>
      </p:pic>
      <p:sp>
        <p:nvSpPr>
          <p:cNvPr id="324" name="Google Shape;324;p51"/>
          <p:cNvSpPr txBox="1"/>
          <p:nvPr/>
        </p:nvSpPr>
        <p:spPr>
          <a:xfrm>
            <a:off x="54575" y="4726700"/>
            <a:ext cx="72081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GB" sz="1300" u="none" cap="none" strike="noStrike">
                <a:solidFill>
                  <a:srgbClr val="000000"/>
                </a:solidFill>
                <a:highlight>
                  <a:srgbClr val="FFFF00"/>
                </a:highlight>
                <a:latin typeface="Helvetica Neue"/>
                <a:ea typeface="Helvetica Neue"/>
                <a:cs typeface="Helvetica Neue"/>
                <a:sym typeface="Helvetica Neue"/>
              </a:rPr>
              <a:t>Fuente:</a:t>
            </a:r>
            <a:r>
              <a:rPr b="0" i="0" lang="en-GB" sz="1300" u="none" cap="none" strike="noStrike">
                <a:solidFill>
                  <a:srgbClr val="000000"/>
                </a:solidFill>
                <a:highlight>
                  <a:srgbClr val="FFFF00"/>
                </a:highlight>
                <a:latin typeface="Arial"/>
                <a:ea typeface="Arial"/>
                <a:cs typeface="Arial"/>
                <a:sym typeface="Arial"/>
              </a:rPr>
              <a:t> </a:t>
            </a:r>
            <a:r>
              <a:rPr b="0" i="0" lang="en-GB" sz="1300" u="sng" cap="none" strike="noStrike">
                <a:solidFill>
                  <a:schemeClr val="hlink"/>
                </a:solidFill>
                <a:highlight>
                  <a:srgbClr val="FFFF00"/>
                </a:highlight>
                <a:latin typeface="Arial"/>
                <a:ea typeface="Arial"/>
                <a:cs typeface="Arial"/>
                <a:sym typeface="Arial"/>
                <a:hlinkClick r:id="rId5"/>
              </a:rPr>
              <a:t>https://blog.ida.cl/estrategia-digital/diferencias-aplicacion-web-sitio-web/ </a:t>
            </a:r>
            <a:endParaRPr b="0" i="0" sz="1300" u="none" cap="none" strike="noStrike">
              <a:solidFill>
                <a:srgbClr val="000000"/>
              </a:solidFill>
              <a:highlight>
                <a:srgbClr val="FFFF00"/>
              </a:highlight>
              <a:latin typeface="Arial"/>
              <a:ea typeface="Arial"/>
              <a:cs typeface="Arial"/>
              <a:sym typeface="Arial"/>
            </a:endParaRPr>
          </a:p>
        </p:txBody>
      </p:sp>
      <p:sp>
        <p:nvSpPr>
          <p:cNvPr id="325" name="Google Shape;325;p51"/>
          <p:cNvSpPr txBox="1"/>
          <p:nvPr>
            <p:ph idx="1" type="subTitle"/>
          </p:nvPr>
        </p:nvSpPr>
        <p:spPr>
          <a:xfrm>
            <a:off x="1228350" y="206650"/>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i="1" lang="en-GB" sz="3000">
                <a:solidFill>
                  <a:schemeClr val="dk1"/>
                </a:solidFill>
                <a:latin typeface="Anton"/>
                <a:ea typeface="Anton"/>
                <a:cs typeface="Anton"/>
                <a:sym typeface="Anton"/>
              </a:rPr>
              <a:t>¿QUÉ ES UN LENGUAJE DE PROGRAMACIÓN?</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29" name="Shape 329"/>
        <p:cNvGrpSpPr/>
        <p:nvPr/>
      </p:nvGrpSpPr>
      <p:grpSpPr>
        <a:xfrm>
          <a:off x="0" y="0"/>
          <a:ext cx="0" cy="0"/>
          <a:chOff x="0" y="0"/>
          <a:chExt cx="0" cy="0"/>
        </a:xfrm>
      </p:grpSpPr>
      <p:sp>
        <p:nvSpPr>
          <p:cNvPr id="330" name="Google Shape;330;p52"/>
          <p:cNvSpPr txBox="1"/>
          <p:nvPr/>
        </p:nvSpPr>
        <p:spPr>
          <a:xfrm>
            <a:off x="1163700" y="2077200"/>
            <a:ext cx="6816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CONCEPTOS BÁSICOS SOBRE INTERNET</a:t>
            </a:r>
            <a:endParaRPr b="0" i="1" sz="3600" u="none" cap="none" strike="noStrike">
              <a:solidFill>
                <a:srgbClr val="000000"/>
              </a:solidFill>
              <a:latin typeface="Anton"/>
              <a:ea typeface="Anton"/>
              <a:cs typeface="Anton"/>
              <a:sym typeface="Anton"/>
            </a:endParaRPr>
          </a:p>
        </p:txBody>
      </p:sp>
      <p:pic>
        <p:nvPicPr>
          <p:cNvPr id="331" name="Google Shape;331;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3"/>
          <p:cNvSpPr/>
          <p:nvPr/>
        </p:nvSpPr>
        <p:spPr>
          <a:xfrm>
            <a:off x="1072950" y="657051"/>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337" name="Google Shape;337;p53"/>
          <p:cNvSpPr/>
          <p:nvPr/>
        </p:nvSpPr>
        <p:spPr>
          <a:xfrm>
            <a:off x="3982882" y="657051"/>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338" name="Google Shape;338;p53"/>
          <p:cNvSpPr/>
          <p:nvPr/>
        </p:nvSpPr>
        <p:spPr>
          <a:xfrm>
            <a:off x="6683469" y="657051"/>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339" name="Google Shape;339;p53"/>
          <p:cNvSpPr txBox="1"/>
          <p:nvPr/>
        </p:nvSpPr>
        <p:spPr>
          <a:xfrm>
            <a:off x="396825" y="2657600"/>
            <a:ext cx="2438100" cy="1544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100"/>
              </a:spcAft>
              <a:buClr>
                <a:schemeClr val="dk1"/>
              </a:buClr>
              <a:buSzPts val="1100"/>
              <a:buFont typeface="Arial"/>
              <a:buNone/>
            </a:pPr>
            <a:r>
              <a:rPr b="0" i="0" lang="en-GB" u="none" cap="none" strike="noStrike">
                <a:solidFill>
                  <a:schemeClr val="dk1"/>
                </a:solidFill>
                <a:latin typeface="Helvetica Neue"/>
                <a:ea typeface="Helvetica Neue"/>
                <a:cs typeface="Helvetica Neue"/>
                <a:sym typeface="Helvetica Neue"/>
              </a:rPr>
              <a:t>Se trata de una red de equipos de cálculo, que se relacionan entre sí a través del uso de un lenguaje universal.</a:t>
            </a:r>
            <a:endParaRPr b="0" i="0" u="none" cap="none" strike="noStrike">
              <a:solidFill>
                <a:srgbClr val="000000"/>
              </a:solidFill>
              <a:latin typeface="Helvetica Neue"/>
              <a:ea typeface="Helvetica Neue"/>
              <a:cs typeface="Helvetica Neue"/>
              <a:sym typeface="Helvetica Neue"/>
            </a:endParaRPr>
          </a:p>
        </p:txBody>
      </p:sp>
      <p:sp>
        <p:nvSpPr>
          <p:cNvPr id="340" name="Google Shape;340;p53"/>
          <p:cNvSpPr txBox="1"/>
          <p:nvPr/>
        </p:nvSpPr>
        <p:spPr>
          <a:xfrm>
            <a:off x="1377735" y="779057"/>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sp>
        <p:nvSpPr>
          <p:cNvPr id="341" name="Google Shape;341;p53"/>
          <p:cNvSpPr txBox="1"/>
          <p:nvPr/>
        </p:nvSpPr>
        <p:spPr>
          <a:xfrm>
            <a:off x="4342688" y="749457"/>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pic>
        <p:nvPicPr>
          <p:cNvPr id="342" name="Google Shape;342;p53"/>
          <p:cNvPicPr preferRelativeResize="0"/>
          <p:nvPr/>
        </p:nvPicPr>
        <p:blipFill rotWithShape="1">
          <a:blip r:embed="rId3">
            <a:alphaModFix/>
          </a:blip>
          <a:srcRect b="0" l="0" r="0" t="0"/>
          <a:stretch/>
        </p:blipFill>
        <p:spPr>
          <a:xfrm>
            <a:off x="7662700" y="4659025"/>
            <a:ext cx="1186526" cy="330675"/>
          </a:xfrm>
          <a:prstGeom prst="rect">
            <a:avLst/>
          </a:prstGeom>
          <a:noFill/>
          <a:ln>
            <a:noFill/>
          </a:ln>
        </p:spPr>
      </p:pic>
      <p:pic>
        <p:nvPicPr>
          <p:cNvPr id="343" name="Google Shape;343;p53"/>
          <p:cNvPicPr preferRelativeResize="0"/>
          <p:nvPr/>
        </p:nvPicPr>
        <p:blipFill rotWithShape="1">
          <a:blip r:embed="rId4">
            <a:alphaModFix/>
          </a:blip>
          <a:srcRect b="0" l="0" r="0" t="0"/>
          <a:stretch/>
        </p:blipFill>
        <p:spPr>
          <a:xfrm>
            <a:off x="1243788" y="844313"/>
            <a:ext cx="784476" cy="784476"/>
          </a:xfrm>
          <a:prstGeom prst="rect">
            <a:avLst/>
          </a:prstGeom>
          <a:noFill/>
          <a:ln>
            <a:noFill/>
          </a:ln>
        </p:spPr>
      </p:pic>
      <p:sp>
        <p:nvSpPr>
          <p:cNvPr id="344" name="Google Shape;344;p53"/>
          <p:cNvSpPr txBox="1"/>
          <p:nvPr/>
        </p:nvSpPr>
        <p:spPr>
          <a:xfrm>
            <a:off x="364800" y="1881963"/>
            <a:ext cx="2438100" cy="596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300"/>
              </a:spcAft>
              <a:buClr>
                <a:srgbClr val="000000"/>
              </a:buClr>
              <a:buSzPts val="2400"/>
              <a:buFont typeface="Arial"/>
              <a:buNone/>
            </a:pPr>
            <a:r>
              <a:rPr b="0" i="1" lang="en-GB" sz="2400" u="none" cap="none" strike="noStrike">
                <a:solidFill>
                  <a:schemeClr val="dk1"/>
                </a:solidFill>
                <a:latin typeface="Anton"/>
                <a:ea typeface="Anton"/>
                <a:cs typeface="Anton"/>
                <a:sym typeface="Anton"/>
              </a:rPr>
              <a:t>INTERNET</a:t>
            </a:r>
            <a:endParaRPr b="0" i="1" sz="2400" u="none" cap="none" strike="noStrike">
              <a:solidFill>
                <a:srgbClr val="000000"/>
              </a:solidFill>
              <a:latin typeface="Anton"/>
              <a:ea typeface="Anton"/>
              <a:cs typeface="Anton"/>
              <a:sym typeface="Anton"/>
            </a:endParaRPr>
          </a:p>
        </p:txBody>
      </p:sp>
      <p:sp>
        <p:nvSpPr>
          <p:cNvPr id="345" name="Google Shape;345;p53"/>
          <p:cNvSpPr txBox="1"/>
          <p:nvPr/>
        </p:nvSpPr>
        <p:spPr>
          <a:xfrm>
            <a:off x="3375088" y="1880213"/>
            <a:ext cx="2438100" cy="596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300"/>
              </a:spcAft>
              <a:buClr>
                <a:srgbClr val="000000"/>
              </a:buClr>
              <a:buSzPts val="2400"/>
              <a:buFont typeface="Arial"/>
              <a:buNone/>
            </a:pPr>
            <a:r>
              <a:rPr b="0" i="1" lang="en-GB" sz="2400" u="none" cap="none" strike="noStrike">
                <a:solidFill>
                  <a:schemeClr val="dk1"/>
                </a:solidFill>
                <a:latin typeface="Anton"/>
                <a:ea typeface="Anton"/>
                <a:cs typeface="Anton"/>
                <a:sym typeface="Anton"/>
              </a:rPr>
              <a:t>NAVEGADOR</a:t>
            </a:r>
            <a:endParaRPr b="0" i="1" sz="2400" u="none" cap="none" strike="noStrike">
              <a:solidFill>
                <a:srgbClr val="000000"/>
              </a:solidFill>
              <a:latin typeface="Anton"/>
              <a:ea typeface="Anton"/>
              <a:cs typeface="Anton"/>
              <a:sym typeface="Anton"/>
            </a:endParaRPr>
          </a:p>
        </p:txBody>
      </p:sp>
      <p:pic>
        <p:nvPicPr>
          <p:cNvPr id="346" name="Google Shape;346;p53"/>
          <p:cNvPicPr preferRelativeResize="0"/>
          <p:nvPr/>
        </p:nvPicPr>
        <p:blipFill rotWithShape="1">
          <a:blip r:embed="rId5">
            <a:alphaModFix/>
          </a:blip>
          <a:srcRect b="0" l="0" r="0" t="0"/>
          <a:stretch/>
        </p:blipFill>
        <p:spPr>
          <a:xfrm>
            <a:off x="4118650" y="825649"/>
            <a:ext cx="834962" cy="834943"/>
          </a:xfrm>
          <a:prstGeom prst="rect">
            <a:avLst/>
          </a:prstGeom>
          <a:noFill/>
          <a:ln>
            <a:noFill/>
          </a:ln>
        </p:spPr>
      </p:pic>
      <p:sp>
        <p:nvSpPr>
          <p:cNvPr id="347" name="Google Shape;347;p53"/>
          <p:cNvSpPr txBox="1"/>
          <p:nvPr/>
        </p:nvSpPr>
        <p:spPr>
          <a:xfrm>
            <a:off x="3317075" y="2657600"/>
            <a:ext cx="2438100" cy="148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100"/>
              </a:spcAft>
              <a:buClr>
                <a:srgbClr val="000000"/>
              </a:buClr>
              <a:buSzPts val="1600"/>
              <a:buFont typeface="Arial"/>
              <a:buNone/>
            </a:pPr>
            <a:r>
              <a:rPr b="0" i="0" lang="en-GB" u="none" cap="none" strike="noStrike">
                <a:solidFill>
                  <a:schemeClr val="dk1"/>
                </a:solidFill>
                <a:latin typeface="Helvetica Neue"/>
                <a:ea typeface="Helvetica Neue"/>
                <a:cs typeface="Helvetica Neue"/>
                <a:sym typeface="Helvetica Neue"/>
              </a:rPr>
              <a:t>Es el instrumento que permite a los usuarios de internet navegar entre las distintas páginas de sitios webs.</a:t>
            </a:r>
            <a:endParaRPr b="0" i="0" u="none" cap="none" strike="noStrike">
              <a:solidFill>
                <a:srgbClr val="000000"/>
              </a:solidFill>
              <a:latin typeface="Helvetica Neue"/>
              <a:ea typeface="Helvetica Neue"/>
              <a:cs typeface="Helvetica Neue"/>
              <a:sym typeface="Helvetica Neue"/>
            </a:endParaRPr>
          </a:p>
        </p:txBody>
      </p:sp>
      <p:sp>
        <p:nvSpPr>
          <p:cNvPr id="348" name="Google Shape;348;p53"/>
          <p:cNvSpPr txBox="1"/>
          <p:nvPr/>
        </p:nvSpPr>
        <p:spPr>
          <a:xfrm>
            <a:off x="6032550" y="1906698"/>
            <a:ext cx="2438100" cy="519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300"/>
              </a:spcAft>
              <a:buClr>
                <a:srgbClr val="000000"/>
              </a:buClr>
              <a:buSzPts val="2400"/>
              <a:buFont typeface="Arial"/>
              <a:buNone/>
            </a:pPr>
            <a:r>
              <a:rPr b="0" i="1" lang="en-GB" sz="2400" u="none" cap="none" strike="noStrike">
                <a:solidFill>
                  <a:schemeClr val="dk1"/>
                </a:solidFill>
                <a:latin typeface="Anton"/>
                <a:ea typeface="Anton"/>
                <a:cs typeface="Anton"/>
                <a:sym typeface="Anton"/>
              </a:rPr>
              <a:t>BUSCADOR </a:t>
            </a:r>
            <a:endParaRPr b="0" i="1" sz="2400" u="none" cap="none" strike="noStrike">
              <a:solidFill>
                <a:srgbClr val="000000"/>
              </a:solidFill>
              <a:latin typeface="Anton"/>
              <a:ea typeface="Anton"/>
              <a:cs typeface="Anton"/>
              <a:sym typeface="Anton"/>
            </a:endParaRPr>
          </a:p>
        </p:txBody>
      </p:sp>
      <p:sp>
        <p:nvSpPr>
          <p:cNvPr id="349" name="Google Shape;349;p53"/>
          <p:cNvSpPr txBox="1"/>
          <p:nvPr/>
        </p:nvSpPr>
        <p:spPr>
          <a:xfrm>
            <a:off x="6040275" y="2696250"/>
            <a:ext cx="2737500" cy="16650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100"/>
              </a:spcAft>
              <a:buClr>
                <a:srgbClr val="000000"/>
              </a:buClr>
              <a:buSzPts val="1600"/>
              <a:buFont typeface="Arial"/>
              <a:buNone/>
            </a:pPr>
            <a:r>
              <a:rPr b="0" i="0" lang="en-GB" u="none" cap="none" strike="noStrike">
                <a:solidFill>
                  <a:schemeClr val="dk1"/>
                </a:solidFill>
                <a:latin typeface="Helvetica Neue"/>
                <a:ea typeface="Helvetica Neue"/>
                <a:cs typeface="Helvetica Neue"/>
                <a:sym typeface="Helvetica Neue"/>
              </a:rPr>
              <a:t>Es un sistema informático que busca todo tipo de información en la web, almacenando la misma en una enorme base de datos, para arrojar la información solicitada.</a:t>
            </a:r>
            <a:endParaRPr b="0" i="0" u="none" cap="none" strike="noStrike">
              <a:solidFill>
                <a:schemeClr val="dk1"/>
              </a:solidFill>
              <a:latin typeface="Helvetica Neue"/>
              <a:ea typeface="Helvetica Neue"/>
              <a:cs typeface="Helvetica Neue"/>
              <a:sym typeface="Helvetica Neue"/>
            </a:endParaRPr>
          </a:p>
        </p:txBody>
      </p:sp>
      <p:pic>
        <p:nvPicPr>
          <p:cNvPr id="350" name="Google Shape;350;p53"/>
          <p:cNvPicPr preferRelativeResize="0"/>
          <p:nvPr/>
        </p:nvPicPr>
        <p:blipFill rotWithShape="1">
          <a:blip r:embed="rId6">
            <a:alphaModFix/>
          </a:blip>
          <a:srcRect b="0" l="0" r="0" t="0"/>
          <a:stretch/>
        </p:blipFill>
        <p:spPr>
          <a:xfrm>
            <a:off x="6864650" y="820425"/>
            <a:ext cx="784475" cy="784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4"/>
          <p:cNvSpPr txBox="1"/>
          <p:nvPr/>
        </p:nvSpPr>
        <p:spPr>
          <a:xfrm>
            <a:off x="4315725" y="721850"/>
            <a:ext cx="4142700" cy="71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¿QUÉ ES UN SITIO WEB?</a:t>
            </a:r>
            <a:endParaRPr b="0" i="1" sz="3000" u="none" cap="none" strike="noStrike">
              <a:solidFill>
                <a:srgbClr val="000000"/>
              </a:solidFill>
              <a:latin typeface="Anton"/>
              <a:ea typeface="Anton"/>
              <a:cs typeface="Anton"/>
              <a:sym typeface="Anton"/>
            </a:endParaRPr>
          </a:p>
        </p:txBody>
      </p:sp>
      <p:pic>
        <p:nvPicPr>
          <p:cNvPr id="356" name="Google Shape;356;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57" name="Google Shape;357;p54"/>
          <p:cNvPicPr preferRelativeResize="0"/>
          <p:nvPr/>
        </p:nvPicPr>
        <p:blipFill rotWithShape="1">
          <a:blip r:embed="rId4">
            <a:alphaModFix/>
          </a:blip>
          <a:srcRect b="0" l="0" r="0" t="0"/>
          <a:stretch/>
        </p:blipFill>
        <p:spPr>
          <a:xfrm>
            <a:off x="0" y="78600"/>
            <a:ext cx="3914911" cy="5064900"/>
          </a:xfrm>
          <a:prstGeom prst="rect">
            <a:avLst/>
          </a:prstGeom>
          <a:noFill/>
          <a:ln>
            <a:noFill/>
          </a:ln>
        </p:spPr>
      </p:pic>
      <p:sp>
        <p:nvSpPr>
          <p:cNvPr id="358" name="Google Shape;358;p54"/>
          <p:cNvSpPr txBox="1"/>
          <p:nvPr/>
        </p:nvSpPr>
        <p:spPr>
          <a:xfrm>
            <a:off x="4274550" y="1865050"/>
            <a:ext cx="4327500" cy="175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700" u="none" cap="none" strike="noStrike">
                <a:solidFill>
                  <a:schemeClr val="dk1"/>
                </a:solidFill>
                <a:latin typeface="Helvetica Neue"/>
                <a:ea typeface="Helvetica Neue"/>
                <a:cs typeface="Helvetica Neue"/>
                <a:sym typeface="Helvetica Neue"/>
              </a:rPr>
              <a:t>Es un </a:t>
            </a:r>
            <a:r>
              <a:rPr b="0" i="0" lang="en-GB" sz="1700" u="none" cap="none" strike="noStrike">
                <a:solidFill>
                  <a:schemeClr val="dk1"/>
                </a:solidFill>
                <a:highlight>
                  <a:srgbClr val="E0FF00"/>
                </a:highlight>
                <a:latin typeface="Helvetica Neue"/>
                <a:ea typeface="Helvetica Neue"/>
                <a:cs typeface="Helvetica Neue"/>
                <a:sym typeface="Helvetica Neue"/>
              </a:rPr>
              <a:t>espacio virtual en Internet</a:t>
            </a:r>
            <a:r>
              <a:rPr b="0" i="0" lang="en-GB" sz="1700" u="none" cap="none" strike="noStrike">
                <a:solidFill>
                  <a:schemeClr val="dk1"/>
                </a:solidFill>
                <a:latin typeface="Helvetica Neue"/>
                <a:ea typeface="Helvetica Neue"/>
                <a:cs typeface="Helvetica Neue"/>
                <a:sym typeface="Helvetica Neue"/>
              </a:rPr>
              <a:t>. Se trata de un conjunto de páginas web, accesibles desde un mismo dominio o subdominio de la </a:t>
            </a:r>
            <a:r>
              <a:rPr b="0" i="0" lang="en-GB" sz="1700" u="none" cap="none" strike="noStrike">
                <a:solidFill>
                  <a:schemeClr val="dk1"/>
                </a:solidFill>
                <a:highlight>
                  <a:srgbClr val="E0FF00"/>
                </a:highlight>
                <a:latin typeface="Helvetica Neue"/>
                <a:ea typeface="Helvetica Neue"/>
                <a:cs typeface="Helvetica Neue"/>
                <a:sym typeface="Helvetica Neue"/>
              </a:rPr>
              <a:t>World Wide Web (WWW)</a:t>
            </a:r>
            <a:r>
              <a:rPr b="0" i="0" lang="en-GB" sz="1700" u="none" cap="none" strike="noStrike">
                <a:solidFill>
                  <a:schemeClr val="dk1"/>
                </a:solidFill>
                <a:latin typeface="Helvetica Neue"/>
                <a:ea typeface="Helvetica Neue"/>
                <a:cs typeface="Helvetica Neue"/>
                <a:sym typeface="Helvetica Neue"/>
              </a:rPr>
              <a:t>.</a:t>
            </a:r>
            <a:endParaRPr b="0" i="0" sz="1700" u="none" cap="none" strike="noStrike">
              <a:solidFill>
                <a:schemeClr val="dk1"/>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62" name="Shape 362"/>
        <p:cNvGrpSpPr/>
        <p:nvPr/>
      </p:nvGrpSpPr>
      <p:grpSpPr>
        <a:xfrm>
          <a:off x="0" y="0"/>
          <a:ext cx="0" cy="0"/>
          <a:chOff x="0" y="0"/>
          <a:chExt cx="0" cy="0"/>
        </a:xfrm>
      </p:grpSpPr>
      <p:sp>
        <p:nvSpPr>
          <p:cNvPr id="363" name="Google Shape;363;p55"/>
          <p:cNvSpPr txBox="1"/>
          <p:nvPr/>
        </p:nvSpPr>
        <p:spPr>
          <a:xfrm>
            <a:off x="852150" y="2636863"/>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a:ea typeface="Lato"/>
              <a:cs typeface="Lato"/>
              <a:sym typeface="Lato"/>
            </a:endParaRPr>
          </a:p>
        </p:txBody>
      </p:sp>
      <p:sp>
        <p:nvSpPr>
          <p:cNvPr id="364" name="Google Shape;364;p55"/>
          <p:cNvSpPr txBox="1"/>
          <p:nvPr/>
        </p:nvSpPr>
        <p:spPr>
          <a:xfrm>
            <a:off x="2000950" y="1962788"/>
            <a:ext cx="5304300" cy="207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SITIO WEB Y PÁGINA WEB</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NO SON LO MISMO.</a:t>
            </a:r>
            <a:endParaRPr b="0" i="1" sz="4000" u="none" cap="none" strike="noStrike">
              <a:solidFill>
                <a:srgbClr val="000000"/>
              </a:solidFill>
              <a:latin typeface="Anton"/>
              <a:ea typeface="Anton"/>
              <a:cs typeface="Anton"/>
              <a:sym typeface="Anton"/>
            </a:endParaRPr>
          </a:p>
        </p:txBody>
      </p:sp>
      <p:pic>
        <p:nvPicPr>
          <p:cNvPr id="365" name="Google Shape;365;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66" name="Google Shape;366;p55"/>
          <p:cNvPicPr preferRelativeResize="0"/>
          <p:nvPr/>
        </p:nvPicPr>
        <p:blipFill rotWithShape="1">
          <a:blip r:embed="rId4">
            <a:alphaModFix/>
          </a:blip>
          <a:srcRect b="0" l="0" r="0" t="0"/>
          <a:stretch/>
        </p:blipFill>
        <p:spPr>
          <a:xfrm>
            <a:off x="4059838" y="832037"/>
            <a:ext cx="1186525" cy="1186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6"/>
          <p:cNvSpPr txBox="1"/>
          <p:nvPr/>
        </p:nvSpPr>
        <p:spPr>
          <a:xfrm>
            <a:off x="1717500" y="67525"/>
            <a:ext cx="5709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000" u="none" cap="none" strike="noStrike">
                <a:solidFill>
                  <a:srgbClr val="000000"/>
                </a:solidFill>
                <a:latin typeface="Anton"/>
                <a:ea typeface="Anton"/>
                <a:cs typeface="Anton"/>
                <a:sym typeface="Anton"/>
              </a:rPr>
              <a:t>DIFERENCIA ENTRE </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500"/>
              <a:buFont typeface="Arial"/>
              <a:buNone/>
            </a:pPr>
            <a:r>
              <a:rPr b="0" i="1" lang="en-GB" sz="4000" u="none" cap="none" strike="noStrike">
                <a:solidFill>
                  <a:srgbClr val="000000"/>
                </a:solidFill>
                <a:latin typeface="Anton"/>
                <a:ea typeface="Anton"/>
                <a:cs typeface="Anton"/>
                <a:sym typeface="Anton"/>
              </a:rPr>
              <a:t>PÁGINA WEB Y SITIO WEB</a:t>
            </a:r>
            <a:endParaRPr b="0" i="1" sz="4000" u="none" cap="none" strike="noStrike">
              <a:solidFill>
                <a:srgbClr val="000000"/>
              </a:solidFill>
              <a:latin typeface="Anton"/>
              <a:ea typeface="Anton"/>
              <a:cs typeface="Anton"/>
              <a:sym typeface="Anton"/>
            </a:endParaRPr>
          </a:p>
        </p:txBody>
      </p:sp>
      <p:pic>
        <p:nvPicPr>
          <p:cNvPr id="372" name="Google Shape;372;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73" name="Google Shape;373;p56"/>
          <p:cNvPicPr preferRelativeResize="0"/>
          <p:nvPr/>
        </p:nvPicPr>
        <p:blipFill rotWithShape="1">
          <a:blip r:embed="rId4">
            <a:alphaModFix/>
          </a:blip>
          <a:srcRect b="0" l="0" r="0" t="4770"/>
          <a:stretch/>
        </p:blipFill>
        <p:spPr>
          <a:xfrm>
            <a:off x="1624125" y="1405064"/>
            <a:ext cx="5895750" cy="350903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57"/>
          <p:cNvPicPr preferRelativeResize="0"/>
          <p:nvPr/>
        </p:nvPicPr>
        <p:blipFill rotWithShape="1">
          <a:blip r:embed="rId3">
            <a:alphaModFix/>
          </a:blip>
          <a:srcRect b="0" l="0" r="0" t="0"/>
          <a:stretch/>
        </p:blipFill>
        <p:spPr>
          <a:xfrm>
            <a:off x="691450" y="782300"/>
            <a:ext cx="8262251" cy="1075500"/>
          </a:xfrm>
          <a:prstGeom prst="rect">
            <a:avLst/>
          </a:prstGeom>
          <a:noFill/>
          <a:ln>
            <a:noFill/>
          </a:ln>
        </p:spPr>
      </p:pic>
      <p:sp>
        <p:nvSpPr>
          <p:cNvPr id="379" name="Google Shape;379;p57"/>
          <p:cNvSpPr txBox="1"/>
          <p:nvPr>
            <p:ph idx="1" type="body"/>
          </p:nvPr>
        </p:nvSpPr>
        <p:spPr>
          <a:xfrm>
            <a:off x="3248975" y="1650900"/>
            <a:ext cx="5656800" cy="2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1600">
                <a:solidFill>
                  <a:schemeClr val="dk1"/>
                </a:solidFill>
                <a:latin typeface="Helvetica Neue"/>
                <a:ea typeface="Helvetica Neue"/>
                <a:cs typeface="Helvetica Neue"/>
                <a:sym typeface="Helvetica Neue"/>
              </a:rPr>
              <a:t>Al abrir un browser o navegador, e ingresar una página web, se lo suele hacer por su nombre, por ejemplo: </a:t>
            </a:r>
            <a:r>
              <a:rPr lang="en-GB" sz="1600" u="sng">
                <a:solidFill>
                  <a:schemeClr val="hlink"/>
                </a:solidFill>
                <a:latin typeface="Helvetica Neue"/>
                <a:ea typeface="Helvetica Neue"/>
                <a:cs typeface="Helvetica Neue"/>
                <a:sym typeface="Helvetica Neue"/>
                <a:hlinkClick r:id="rId4"/>
              </a:rPr>
              <a:t>www.coderhouse.com</a:t>
            </a:r>
            <a:r>
              <a:rPr lang="en-GB" sz="1600">
                <a:solidFill>
                  <a:schemeClr val="dk1"/>
                </a:solidFill>
                <a:latin typeface="Helvetica Neue"/>
                <a:ea typeface="Helvetica Neue"/>
                <a:cs typeface="Helvetica Neue"/>
                <a:sym typeface="Helvetica Neue"/>
              </a:rPr>
              <a:t> </a:t>
            </a:r>
            <a:endParaRPr sz="16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SzPts val="1800"/>
              <a:buNone/>
            </a:pPr>
            <a:r>
              <a:t/>
            </a:r>
            <a:endParaRPr sz="16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SzPts val="1800"/>
              <a:buNone/>
            </a:pPr>
            <a:r>
              <a:rPr lang="en-GB" sz="1600">
                <a:solidFill>
                  <a:schemeClr val="dk1"/>
                </a:solidFill>
                <a:latin typeface="Helvetica Neue"/>
                <a:ea typeface="Helvetica Neue"/>
                <a:cs typeface="Helvetica Neue"/>
                <a:sym typeface="Helvetica Neue"/>
              </a:rPr>
              <a:t>A lo largo de toda la red de internet, hay una serie de máquinas que hacen de “agenda” y nos dan la dirección IP.  La dirección IP es un conjunto de números que identifica, de manera lógica y jerárquica, a una interfaz en red. </a:t>
            </a:r>
            <a:endParaRPr sz="1600">
              <a:solidFill>
                <a:schemeClr val="dk1"/>
              </a:solidFill>
              <a:latin typeface="Helvetica Neue"/>
              <a:ea typeface="Helvetica Neue"/>
              <a:cs typeface="Helvetica Neue"/>
              <a:sym typeface="Helvetica Neue"/>
            </a:endParaRPr>
          </a:p>
          <a:p>
            <a:pPr indent="0" lvl="0" marL="0" rtl="0" algn="l">
              <a:lnSpc>
                <a:spcPct val="115000"/>
              </a:lnSpc>
              <a:spcBef>
                <a:spcPts val="1100"/>
              </a:spcBef>
              <a:spcAft>
                <a:spcPts val="0"/>
              </a:spcAft>
              <a:buSzPts val="1800"/>
              <a:buNone/>
            </a:pPr>
            <a:r>
              <a:rPr lang="en-GB">
                <a:solidFill>
                  <a:schemeClr val="dk1"/>
                </a:solidFill>
                <a:highlight>
                  <a:srgbClr val="E0FF00"/>
                </a:highlight>
                <a:latin typeface="Helvetica Neue"/>
                <a:ea typeface="Helvetica Neue"/>
                <a:cs typeface="Helvetica Neue"/>
                <a:sym typeface="Helvetica Neue"/>
              </a:rPr>
              <a:t>www.coderhouse.com  = 159.89.87.61</a:t>
            </a:r>
            <a:endParaRPr>
              <a:solidFill>
                <a:schemeClr val="dk1"/>
              </a:solidFill>
              <a:highlight>
                <a:srgbClr val="E0FF00"/>
              </a:highlight>
              <a:latin typeface="Helvetica Neue"/>
              <a:ea typeface="Helvetica Neue"/>
              <a:cs typeface="Helvetica Neue"/>
              <a:sym typeface="Helvetica Neue"/>
            </a:endParaRPr>
          </a:p>
          <a:p>
            <a:pPr indent="0" lvl="0" marL="0" rtl="0" algn="l">
              <a:lnSpc>
                <a:spcPct val="115000"/>
              </a:lnSpc>
              <a:spcBef>
                <a:spcPts val="1100"/>
              </a:spcBef>
              <a:spcAft>
                <a:spcPts val="1100"/>
              </a:spcAft>
              <a:buClr>
                <a:schemeClr val="dk1"/>
              </a:buClr>
              <a:buSzPts val="1100"/>
              <a:buFont typeface="Arial"/>
              <a:buNone/>
            </a:pPr>
            <a:r>
              <a:t/>
            </a:r>
            <a:endParaRPr sz="1600">
              <a:latin typeface="Helvetica Neue"/>
              <a:ea typeface="Helvetica Neue"/>
              <a:cs typeface="Helvetica Neue"/>
              <a:sym typeface="Helvetica Neue"/>
            </a:endParaRPr>
          </a:p>
        </p:txBody>
      </p:sp>
      <p:pic>
        <p:nvPicPr>
          <p:cNvPr id="380" name="Google Shape;380;p57"/>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pic>
        <p:nvPicPr>
          <p:cNvPr id="381" name="Google Shape;381;p57"/>
          <p:cNvPicPr preferRelativeResize="0"/>
          <p:nvPr/>
        </p:nvPicPr>
        <p:blipFill rotWithShape="1">
          <a:blip r:embed="rId6">
            <a:alphaModFix/>
          </a:blip>
          <a:srcRect b="0" l="21064" r="19647" t="0"/>
          <a:stretch/>
        </p:blipFill>
        <p:spPr>
          <a:xfrm>
            <a:off x="356450" y="1869125"/>
            <a:ext cx="2563200" cy="2223850"/>
          </a:xfrm>
          <a:prstGeom prst="rect">
            <a:avLst/>
          </a:prstGeom>
          <a:noFill/>
          <a:ln>
            <a:noFill/>
          </a:ln>
        </p:spPr>
      </p:pic>
      <p:sp>
        <p:nvSpPr>
          <p:cNvPr id="382" name="Google Shape;382;p57"/>
          <p:cNvSpPr txBox="1"/>
          <p:nvPr/>
        </p:nvSpPr>
        <p:spPr>
          <a:xfrm>
            <a:off x="1625100" y="144500"/>
            <a:ext cx="5893800" cy="63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3000"/>
              <a:buFont typeface="Arial"/>
              <a:buNone/>
            </a:pPr>
            <a:r>
              <a:rPr b="0" i="0" lang="en-GB" sz="3000" u="none" cap="none" strike="noStrike">
                <a:solidFill>
                  <a:schemeClr val="dk1"/>
                </a:solidFill>
                <a:latin typeface="Anton"/>
                <a:ea typeface="Anton"/>
                <a:cs typeface="Anton"/>
                <a:sym typeface="Anton"/>
              </a:rPr>
              <a:t>EL MODELO CLIENTE-SERVIDOR </a:t>
            </a:r>
            <a:endParaRPr b="0" i="0" sz="3000" u="none" cap="none" strike="noStrike">
              <a:solidFill>
                <a:schemeClr val="dk1"/>
              </a:solidFill>
              <a:latin typeface="Anton"/>
              <a:ea typeface="Anton"/>
              <a:cs typeface="Anton"/>
              <a:sym typeface="Ant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88" name="Google Shape;388;p58"/>
          <p:cNvSpPr txBox="1"/>
          <p:nvPr/>
        </p:nvSpPr>
        <p:spPr>
          <a:xfrm>
            <a:off x="4416150" y="592725"/>
            <a:ext cx="4414500" cy="3923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100"/>
              </a:spcBef>
              <a:spcAft>
                <a:spcPts val="0"/>
              </a:spcAft>
              <a:buClr>
                <a:schemeClr val="dk1"/>
              </a:buClr>
              <a:buSzPts val="1800"/>
              <a:buFont typeface="Arial"/>
              <a:buNone/>
            </a:pPr>
            <a:r>
              <a:rPr b="0" i="0" lang="en-GB" sz="1800" u="none" cap="none" strike="noStrike">
                <a:solidFill>
                  <a:schemeClr val="dk1"/>
                </a:solidFill>
                <a:latin typeface="Helvetica Neue"/>
                <a:ea typeface="Helvetica Neue"/>
                <a:cs typeface="Helvetica Neue"/>
                <a:sym typeface="Helvetica Neue"/>
              </a:rPr>
              <a:t>Cuando la petición llega al servidor, el mismo resuelve: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1100"/>
              </a:spcBef>
              <a:spcAft>
                <a:spcPts val="0"/>
              </a:spcAft>
              <a:buClr>
                <a:srgbClr val="3DFFBC"/>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Si el sitio efectivamente está en ese servidor.</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DFFBC"/>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Qué directorio (o carpeta) corresponde con ese sitio web.</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DFFBC"/>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Qué archivo está siendo solicitado (si no es ninguno, siempre se busca uno por defecto).</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DFFBC"/>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Qué tecnologías conforman esos archivos. </a:t>
            </a:r>
            <a:endParaRPr b="0" i="0" sz="1800" u="none" cap="none" strike="noStrike">
              <a:solidFill>
                <a:srgbClr val="000000"/>
              </a:solidFill>
              <a:latin typeface="Helvetica Neue"/>
              <a:ea typeface="Helvetica Neue"/>
              <a:cs typeface="Helvetica Neue"/>
              <a:sym typeface="Helvetica Neue"/>
            </a:endParaRPr>
          </a:p>
        </p:txBody>
      </p:sp>
      <p:pic>
        <p:nvPicPr>
          <p:cNvPr id="389" name="Google Shape;389;p58"/>
          <p:cNvPicPr preferRelativeResize="0"/>
          <p:nvPr/>
        </p:nvPicPr>
        <p:blipFill rotWithShape="1">
          <a:blip r:embed="rId4">
            <a:alphaModFix/>
          </a:blip>
          <a:srcRect b="0" l="0" r="0" t="0"/>
          <a:stretch/>
        </p:blipFill>
        <p:spPr>
          <a:xfrm>
            <a:off x="118385" y="1049922"/>
            <a:ext cx="4207865" cy="2966350"/>
          </a:xfrm>
          <a:prstGeom prst="rect">
            <a:avLst/>
          </a:prstGeom>
          <a:noFill/>
          <a:ln>
            <a:noFill/>
          </a:ln>
        </p:spPr>
      </p:pic>
      <p:sp>
        <p:nvSpPr>
          <p:cNvPr id="390" name="Google Shape;390;p58"/>
          <p:cNvSpPr txBox="1"/>
          <p:nvPr/>
        </p:nvSpPr>
        <p:spPr>
          <a:xfrm>
            <a:off x="1625100" y="144500"/>
            <a:ext cx="5893800" cy="63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3000"/>
              <a:buFont typeface="Arial"/>
              <a:buNone/>
            </a:pPr>
            <a:r>
              <a:rPr b="0" i="0" lang="en-GB" sz="3000" u="none" cap="none" strike="noStrike">
                <a:solidFill>
                  <a:schemeClr val="dk1"/>
                </a:solidFill>
                <a:latin typeface="Anton"/>
                <a:ea typeface="Anton"/>
                <a:cs typeface="Anton"/>
                <a:sym typeface="Anton"/>
              </a:rPr>
              <a:t>EL MODELO CLIENTE-SERVIDOR </a:t>
            </a:r>
            <a:endParaRPr b="0" i="0" sz="3000" u="none" cap="none" strike="noStrike">
              <a:solidFill>
                <a:schemeClr val="dk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25" name="Shape 125"/>
        <p:cNvGrpSpPr/>
        <p:nvPr/>
      </p:nvGrpSpPr>
      <p:grpSpPr>
        <a:xfrm>
          <a:off x="0" y="0"/>
          <a:ext cx="0" cy="0"/>
          <a:chOff x="0" y="0"/>
          <a:chExt cx="0" cy="0"/>
        </a:xfrm>
      </p:grpSpPr>
      <p:sp>
        <p:nvSpPr>
          <p:cNvPr id="126" name="Google Shape;126;p32"/>
          <p:cNvSpPr txBox="1"/>
          <p:nvPr/>
        </p:nvSpPr>
        <p:spPr>
          <a:xfrm>
            <a:off x="1398000" y="552325"/>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PRESENTACIÓN DE ESTUDIANTES</a:t>
            </a:r>
            <a:endParaRPr b="0" i="1" sz="3600" u="none" cap="none" strike="noStrike">
              <a:solidFill>
                <a:srgbClr val="121212"/>
              </a:solidFill>
              <a:latin typeface="Anton"/>
              <a:ea typeface="Anton"/>
              <a:cs typeface="Anton"/>
              <a:sym typeface="Anton"/>
            </a:endParaRPr>
          </a:p>
        </p:txBody>
      </p:sp>
      <p:sp>
        <p:nvSpPr>
          <p:cNvPr id="127" name="Google Shape;127;p32"/>
          <p:cNvSpPr txBox="1"/>
          <p:nvPr/>
        </p:nvSpPr>
        <p:spPr>
          <a:xfrm>
            <a:off x="4310850" y="1541425"/>
            <a:ext cx="3516300" cy="27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GB" sz="2400" u="none" cap="none" strike="noStrike">
                <a:solidFill>
                  <a:srgbClr val="222222"/>
                </a:solidFill>
                <a:latin typeface="Helvetica Neue"/>
                <a:ea typeface="Helvetica Neue"/>
                <a:cs typeface="Helvetica Neue"/>
                <a:sym typeface="Helvetica Neue"/>
              </a:rPr>
              <a:t>Por encuestas de Zoom:</a:t>
            </a:r>
            <a:endParaRPr b="0" i="0" sz="2400" u="none" cap="none" strike="noStrike">
              <a:solidFill>
                <a:srgbClr val="222222"/>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222222"/>
              </a:buClr>
              <a:buSzPts val="1800"/>
              <a:buFont typeface="Helvetica Neue"/>
              <a:buAutoNum type="arabicPeriod"/>
            </a:pPr>
            <a:r>
              <a:rPr b="0" i="0" lang="en-GB" sz="1800" u="none" cap="none" strike="noStrike">
                <a:solidFill>
                  <a:srgbClr val="222222"/>
                </a:solidFill>
                <a:latin typeface="Helvetica Neue"/>
                <a:ea typeface="Helvetica Neue"/>
                <a:cs typeface="Helvetica Neue"/>
                <a:sym typeface="Helvetica Neue"/>
              </a:rPr>
              <a:t>País</a:t>
            </a:r>
            <a:endParaRPr b="0" i="0" sz="1800" u="none" cap="none" strike="noStrike">
              <a:solidFill>
                <a:srgbClr val="222222"/>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222222"/>
              </a:buClr>
              <a:buSzPts val="1800"/>
              <a:buFont typeface="Helvetica Neue"/>
              <a:buAutoNum type="arabicPeriod"/>
            </a:pPr>
            <a:r>
              <a:rPr b="0" i="0" lang="en-GB" sz="1800" u="none" cap="none" strike="noStrike">
                <a:solidFill>
                  <a:srgbClr val="222222"/>
                </a:solidFill>
                <a:latin typeface="Helvetica Neue"/>
                <a:ea typeface="Helvetica Neue"/>
                <a:cs typeface="Helvetica Neue"/>
                <a:sym typeface="Helvetica Neue"/>
              </a:rPr>
              <a:t>Conocimientos previos en la disciplina</a:t>
            </a:r>
            <a:endParaRPr b="0" i="0" sz="1800" u="none" cap="none" strike="noStrike">
              <a:solidFill>
                <a:srgbClr val="222222"/>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222222"/>
              </a:buClr>
              <a:buSzPts val="1800"/>
              <a:buFont typeface="Helvetica Neue"/>
              <a:buAutoNum type="arabicPeriod"/>
            </a:pPr>
            <a:r>
              <a:rPr b="0" i="0" lang="en-GB" sz="1800" u="none" cap="none" strike="noStrike">
                <a:solidFill>
                  <a:srgbClr val="222222"/>
                </a:solidFill>
                <a:latin typeface="Helvetica Neue"/>
                <a:ea typeface="Helvetica Neue"/>
                <a:cs typeface="Helvetica Neue"/>
                <a:sym typeface="Helvetica Neue"/>
              </a:rPr>
              <a:t>¿Por qué elegiste el curso?</a:t>
            </a:r>
            <a:endParaRPr b="0" i="0" sz="1800" u="none" cap="none" strike="noStrike">
              <a:solidFill>
                <a:srgbClr val="22222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rgbClr val="22222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2222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222222"/>
                </a:solidFill>
                <a:latin typeface="Helvetica Neue"/>
                <a:ea typeface="Helvetica Neue"/>
                <a:cs typeface="Helvetica Neue"/>
                <a:sym typeface="Helvetica Neue"/>
              </a:rPr>
              <a:t>Se responde en encuestas separadas creadas por el docente.</a:t>
            </a:r>
            <a:endParaRPr b="0" i="0" sz="2400" u="none" cap="none" strike="noStrike">
              <a:solidFill>
                <a:srgbClr val="222222"/>
              </a:solidFill>
              <a:latin typeface="Helvetica Neue"/>
              <a:ea typeface="Helvetica Neue"/>
              <a:cs typeface="Helvetica Neue"/>
              <a:sym typeface="Helvetica Neue"/>
            </a:endParaRPr>
          </a:p>
        </p:txBody>
      </p:sp>
      <p:sp>
        <p:nvSpPr>
          <p:cNvPr id="128" name="Google Shape;128;p32"/>
          <p:cNvSpPr/>
          <p:nvPr/>
        </p:nvSpPr>
        <p:spPr>
          <a:xfrm>
            <a:off x="1585225" y="1716364"/>
            <a:ext cx="1533000" cy="1533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9" name="Google Shape;129;p32"/>
          <p:cNvPicPr preferRelativeResize="0"/>
          <p:nvPr/>
        </p:nvPicPr>
        <p:blipFill rotWithShape="1">
          <a:blip r:embed="rId3">
            <a:alphaModFix/>
          </a:blip>
          <a:srcRect b="0" l="0" r="0" t="0"/>
          <a:stretch/>
        </p:blipFill>
        <p:spPr>
          <a:xfrm>
            <a:off x="1657621" y="1762239"/>
            <a:ext cx="1549155" cy="1549151"/>
          </a:xfrm>
          <a:prstGeom prst="rect">
            <a:avLst/>
          </a:prstGeom>
          <a:noFill/>
          <a:ln>
            <a:noFill/>
          </a:ln>
        </p:spPr>
      </p:pic>
      <p:pic>
        <p:nvPicPr>
          <p:cNvPr id="130" name="Google Shape;130;p3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131" name="Google Shape;131;p32"/>
          <p:cNvPicPr preferRelativeResize="0"/>
          <p:nvPr/>
        </p:nvPicPr>
        <p:blipFill rotWithShape="1">
          <a:blip r:embed="rId5">
            <a:alphaModFix/>
          </a:blip>
          <a:srcRect b="0" l="-28965" r="0" t="-28965"/>
          <a:stretch/>
        </p:blipFill>
        <p:spPr>
          <a:xfrm>
            <a:off x="3705863" y="3597825"/>
            <a:ext cx="657225" cy="485775"/>
          </a:xfrm>
          <a:prstGeom prst="rect">
            <a:avLst/>
          </a:prstGeom>
          <a:noFill/>
          <a:ln>
            <a:noFill/>
          </a:ln>
          <a:effectLst>
            <a:outerShdw blurRad="57150" rotWithShape="0" algn="bl" dir="5400000" dist="19050">
              <a:srgbClr val="000000">
                <a:alpha val="49803"/>
              </a:srgbClr>
            </a:outerShdw>
            <a:reflection blurRad="0" dir="5400000" dist="38100" endA="0" endPos="30000" fadeDir="5400012" kx="0" rotWithShape="0" algn="bl" stPos="0" sy="-100000" ky="0"/>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59"/>
          <p:cNvPicPr preferRelativeResize="0"/>
          <p:nvPr/>
        </p:nvPicPr>
        <p:blipFill rotWithShape="1">
          <a:blip r:embed="rId3">
            <a:alphaModFix/>
          </a:blip>
          <a:srcRect b="0" l="0" r="0" t="0"/>
          <a:stretch/>
        </p:blipFill>
        <p:spPr>
          <a:xfrm>
            <a:off x="1912725" y="1140725"/>
            <a:ext cx="5318549" cy="3518901"/>
          </a:xfrm>
          <a:prstGeom prst="rect">
            <a:avLst/>
          </a:prstGeom>
          <a:noFill/>
          <a:ln>
            <a:noFill/>
          </a:ln>
        </p:spPr>
      </p:pic>
      <p:pic>
        <p:nvPicPr>
          <p:cNvPr id="396" name="Google Shape;396;p5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397" name="Google Shape;397;p59"/>
          <p:cNvSpPr txBox="1"/>
          <p:nvPr/>
        </p:nvSpPr>
        <p:spPr>
          <a:xfrm>
            <a:off x="1625100" y="144500"/>
            <a:ext cx="5893800" cy="63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3000"/>
              <a:buFont typeface="Arial"/>
              <a:buNone/>
            </a:pPr>
            <a:r>
              <a:rPr b="0" i="0" lang="en-GB" sz="3000" u="none" cap="none" strike="noStrike">
                <a:solidFill>
                  <a:schemeClr val="dk1"/>
                </a:solidFill>
                <a:latin typeface="Anton"/>
                <a:ea typeface="Anton"/>
                <a:cs typeface="Anton"/>
                <a:sym typeface="Anton"/>
              </a:rPr>
              <a:t>EL MODELO CLIENTE-SERVIDOR </a:t>
            </a:r>
            <a:endParaRPr b="0" i="0" sz="3000" u="none" cap="none" strike="noStrike">
              <a:solidFill>
                <a:schemeClr val="dk1"/>
              </a:solidFill>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1" name="Shape 401"/>
        <p:cNvGrpSpPr/>
        <p:nvPr/>
      </p:nvGrpSpPr>
      <p:grpSpPr>
        <a:xfrm>
          <a:off x="0" y="0"/>
          <a:ext cx="0" cy="0"/>
          <a:chOff x="0" y="0"/>
          <a:chExt cx="0" cy="0"/>
        </a:xfrm>
      </p:grpSpPr>
      <p:sp>
        <p:nvSpPr>
          <p:cNvPr id="402" name="Google Shape;402;p60"/>
          <p:cNvSpPr txBox="1"/>
          <p:nvPr/>
        </p:nvSpPr>
        <p:spPr>
          <a:xfrm>
            <a:off x="1119300" y="1677200"/>
            <a:ext cx="6905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HERRAMIENTAS A UTILIZAR EN EL CURSO</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61"/>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408" name="Google Shape;408;p61"/>
          <p:cNvSpPr txBox="1"/>
          <p:nvPr>
            <p:ph idx="1" type="subTitle"/>
          </p:nvPr>
        </p:nvSpPr>
        <p:spPr>
          <a:xfrm>
            <a:off x="1228350" y="249575"/>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000">
                <a:solidFill>
                  <a:schemeClr val="dk1"/>
                </a:solidFill>
                <a:latin typeface="Anton"/>
                <a:ea typeface="Anton"/>
                <a:cs typeface="Anton"/>
                <a:sym typeface="Anton"/>
              </a:rPr>
              <a:t>EXPLORADORES</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pic>
        <p:nvPicPr>
          <p:cNvPr id="409" name="Google Shape;409;p61"/>
          <p:cNvPicPr preferRelativeResize="0"/>
          <p:nvPr/>
        </p:nvPicPr>
        <p:blipFill rotWithShape="1">
          <a:blip r:embed="rId4">
            <a:alphaModFix/>
          </a:blip>
          <a:srcRect b="0" l="0" r="0" t="0"/>
          <a:stretch/>
        </p:blipFill>
        <p:spPr>
          <a:xfrm>
            <a:off x="332750" y="1843289"/>
            <a:ext cx="3613875" cy="2030925"/>
          </a:xfrm>
          <a:prstGeom prst="rect">
            <a:avLst/>
          </a:prstGeom>
          <a:noFill/>
          <a:ln>
            <a:noFill/>
          </a:ln>
        </p:spPr>
      </p:pic>
      <p:sp>
        <p:nvSpPr>
          <p:cNvPr id="410" name="Google Shape;410;p61"/>
          <p:cNvSpPr txBox="1"/>
          <p:nvPr/>
        </p:nvSpPr>
        <p:spPr>
          <a:xfrm>
            <a:off x="4243050" y="1080150"/>
            <a:ext cx="4775100" cy="34110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a:ea typeface="Helvetica Neue"/>
                <a:cs typeface="Helvetica Neue"/>
                <a:sym typeface="Helvetica Neue"/>
              </a:rPr>
              <a:t>Para probar tu web, necesitarás varios exploradores, con el fin de corroborar si los mismos soportan las etiquetas aplicadas al diseño. Los más comunes son:</a:t>
            </a:r>
            <a:endParaRPr b="0" i="0" sz="1800" u="none" cap="none" strike="noStrike">
              <a:solidFill>
                <a:srgbClr val="000000"/>
              </a:solidFill>
              <a:latin typeface="Helvetica Neue"/>
              <a:ea typeface="Helvetica Neue"/>
              <a:cs typeface="Helvetica Neue"/>
              <a:sym typeface="Helvetica Neue"/>
            </a:endParaRPr>
          </a:p>
          <a:p>
            <a:pPr indent="45720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b="0" i="0" lang="en-GB" sz="1800" u="none" cap="none" strike="noStrike">
                <a:solidFill>
                  <a:srgbClr val="000000"/>
                </a:solidFill>
                <a:latin typeface="Helvetica Neue"/>
                <a:ea typeface="Helvetica Neue"/>
                <a:cs typeface="Helvetica Neue"/>
                <a:sym typeface="Helvetica Neue"/>
              </a:rPr>
              <a:t>Google Chrome.</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b="0" i="0" lang="en-GB" sz="1800" u="none" cap="none" strike="noStrike">
                <a:solidFill>
                  <a:srgbClr val="000000"/>
                </a:solidFill>
                <a:latin typeface="Helvetica Neue"/>
                <a:ea typeface="Helvetica Neue"/>
                <a:cs typeface="Helvetica Neue"/>
                <a:sym typeface="Helvetica Neue"/>
              </a:rPr>
              <a:t>Mozilla Firefox.</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b="0" i="0" lang="en-GB" sz="1800" u="none" cap="none" strike="noStrike">
                <a:solidFill>
                  <a:srgbClr val="000000"/>
                </a:solidFill>
                <a:latin typeface="Helvetica Neue"/>
                <a:ea typeface="Helvetica Neue"/>
                <a:cs typeface="Helvetica Neue"/>
                <a:sym typeface="Helvetica Neue"/>
              </a:rPr>
              <a:t>Opera.</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b="0" i="0" lang="en-GB" sz="1800" u="none" cap="none" strike="noStrike">
                <a:solidFill>
                  <a:srgbClr val="000000"/>
                </a:solidFill>
                <a:latin typeface="Helvetica Neue"/>
                <a:ea typeface="Helvetica Neue"/>
                <a:cs typeface="Helvetica Neue"/>
                <a:sym typeface="Helvetica Neue"/>
              </a:rPr>
              <a:t>Safari.</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b="0" i="0" lang="en-GB" sz="1800" u="none" cap="none" strike="noStrike">
                <a:solidFill>
                  <a:srgbClr val="000000"/>
                </a:solidFill>
                <a:latin typeface="Helvetica Neue"/>
                <a:ea typeface="Helvetica Neue"/>
                <a:cs typeface="Helvetica Neue"/>
                <a:sym typeface="Helvetica Neue"/>
              </a:rPr>
              <a:t>Microsoft Edge.</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62"/>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416" name="Google Shape;416;p62"/>
          <p:cNvSpPr txBox="1"/>
          <p:nvPr>
            <p:ph idx="1" type="subTitle"/>
          </p:nvPr>
        </p:nvSpPr>
        <p:spPr>
          <a:xfrm>
            <a:off x="542850" y="63200"/>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000">
                <a:solidFill>
                  <a:schemeClr val="dk1"/>
                </a:solidFill>
                <a:latin typeface="Anton"/>
                <a:ea typeface="Anton"/>
                <a:cs typeface="Anton"/>
                <a:sym typeface="Anton"/>
              </a:rPr>
              <a:t>EDITORES DE TEXTO</a:t>
            </a:r>
            <a:endParaRPr i="1" sz="30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
        <p:nvSpPr>
          <p:cNvPr id="417" name="Google Shape;417;p62"/>
          <p:cNvSpPr txBox="1"/>
          <p:nvPr/>
        </p:nvSpPr>
        <p:spPr>
          <a:xfrm>
            <a:off x="3692050" y="699150"/>
            <a:ext cx="5148900" cy="34110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a:ea typeface="Helvetica Neue"/>
                <a:cs typeface="Helvetica Neue"/>
                <a:sym typeface="Helvetica Neue"/>
              </a:rPr>
              <a:t>Son programas que te permiten </a:t>
            </a:r>
            <a:r>
              <a:rPr b="0" i="0" lang="en-GB" sz="1800" u="none" cap="none" strike="noStrike">
                <a:solidFill>
                  <a:schemeClr val="dk1"/>
                </a:solidFill>
                <a:highlight>
                  <a:srgbClr val="E0FF00"/>
                </a:highlight>
                <a:latin typeface="Helvetica Neue"/>
                <a:ea typeface="Helvetica Neue"/>
                <a:cs typeface="Helvetica Neue"/>
                <a:sym typeface="Helvetica Neue"/>
              </a:rPr>
              <a:t>realizar o escribir código fuente (HTML, CSS, PHP, JavaScript)</a:t>
            </a:r>
            <a:r>
              <a:rPr b="0" i="0" lang="en-GB" sz="1800" u="none" cap="none" strike="noStrike">
                <a:solidFill>
                  <a:schemeClr val="dk1"/>
                </a:solidFill>
                <a:latin typeface="Helvetica Neue"/>
                <a:ea typeface="Helvetica Neue"/>
                <a:cs typeface="Helvetica Neue"/>
                <a:sym typeface="Helvetica Neue"/>
              </a:rPr>
              <a:t> de tus proyectos. Al ser dinámicos, son idóneos para cuando desarrollas uno con varios lenguajes de programación. Algunos de ellos son:</a:t>
            </a:r>
            <a:endParaRPr b="0" i="0" sz="1800" u="none" cap="none" strike="noStrike">
              <a:solidFill>
                <a:schemeClr val="dk1"/>
              </a:solidFill>
              <a:latin typeface="Helvetica Neue"/>
              <a:ea typeface="Helvetica Neue"/>
              <a:cs typeface="Helvetica Neue"/>
              <a:sym typeface="Helvetica Neue"/>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just">
              <a:lnSpc>
                <a:spcPct val="115000"/>
              </a:lnSpc>
              <a:spcBef>
                <a:spcPts val="0"/>
              </a:spcBef>
              <a:spcAft>
                <a:spcPts val="0"/>
              </a:spcAft>
              <a:buClr>
                <a:srgbClr val="3CEFAB"/>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Sublime Text.</a:t>
            </a:r>
            <a:endParaRPr b="0" i="0" sz="1800" u="none" cap="none" strike="noStrike">
              <a:solidFill>
                <a:schemeClr val="dk1"/>
              </a:solidFill>
              <a:latin typeface="Helvetica Neue"/>
              <a:ea typeface="Helvetica Neue"/>
              <a:cs typeface="Helvetica Neue"/>
              <a:sym typeface="Helvetica Neue"/>
            </a:endParaRPr>
          </a:p>
          <a:p>
            <a:pPr indent="-342900" lvl="0" marL="457200" marR="0" rtl="0" algn="just">
              <a:lnSpc>
                <a:spcPct val="115000"/>
              </a:lnSpc>
              <a:spcBef>
                <a:spcPts val="0"/>
              </a:spcBef>
              <a:spcAft>
                <a:spcPts val="0"/>
              </a:spcAft>
              <a:buClr>
                <a:srgbClr val="3CEFAB"/>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Atom.</a:t>
            </a:r>
            <a:endParaRPr b="0" i="0" sz="1800" u="none" cap="none" strike="noStrike">
              <a:solidFill>
                <a:schemeClr val="dk1"/>
              </a:solidFill>
              <a:latin typeface="Helvetica Neue"/>
              <a:ea typeface="Helvetica Neue"/>
              <a:cs typeface="Helvetica Neue"/>
              <a:sym typeface="Helvetica Neue"/>
            </a:endParaRPr>
          </a:p>
          <a:p>
            <a:pPr indent="-342900" lvl="0" marL="457200" marR="0" rtl="0" algn="just">
              <a:lnSpc>
                <a:spcPct val="115000"/>
              </a:lnSpc>
              <a:spcBef>
                <a:spcPts val="0"/>
              </a:spcBef>
              <a:spcAft>
                <a:spcPts val="0"/>
              </a:spcAft>
              <a:buClr>
                <a:srgbClr val="3CEFAB"/>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Brackets.</a:t>
            </a:r>
            <a:endParaRPr b="0" i="0" sz="1800" u="none" cap="none" strike="noStrike">
              <a:solidFill>
                <a:schemeClr val="dk1"/>
              </a:solidFill>
              <a:latin typeface="Helvetica Neue"/>
              <a:ea typeface="Helvetica Neue"/>
              <a:cs typeface="Helvetica Neue"/>
              <a:sym typeface="Helvetica Neue"/>
            </a:endParaRPr>
          </a:p>
          <a:p>
            <a:pPr indent="-342900" lvl="0" marL="457200" marR="0" rtl="0" algn="just">
              <a:lnSpc>
                <a:spcPct val="115000"/>
              </a:lnSpc>
              <a:spcBef>
                <a:spcPts val="0"/>
              </a:spcBef>
              <a:spcAft>
                <a:spcPts val="0"/>
              </a:spcAft>
              <a:buClr>
                <a:srgbClr val="3CEFAB"/>
              </a:buClr>
              <a:buSzPts val="1800"/>
              <a:buFont typeface="Helvetica Neue"/>
              <a:buChar char="●"/>
            </a:pPr>
            <a:r>
              <a:rPr b="0" i="0" lang="en-GB" sz="1800" u="none" cap="none" strike="noStrike">
                <a:solidFill>
                  <a:schemeClr val="dk1"/>
                </a:solidFill>
                <a:highlight>
                  <a:schemeClr val="accent6"/>
                </a:highlight>
                <a:latin typeface="Helvetica Neue"/>
                <a:ea typeface="Helvetica Neue"/>
                <a:cs typeface="Helvetica Neue"/>
                <a:sym typeface="Helvetica Neue"/>
              </a:rPr>
              <a:t>Visual Studio Code.</a:t>
            </a:r>
            <a:endParaRPr b="0" i="0" sz="1800" u="none" cap="none" strike="noStrike">
              <a:solidFill>
                <a:schemeClr val="dk1"/>
              </a:solidFill>
              <a:highlight>
                <a:schemeClr val="accent6"/>
              </a:highlight>
              <a:latin typeface="Helvetica Neue"/>
              <a:ea typeface="Helvetica Neue"/>
              <a:cs typeface="Helvetica Neue"/>
              <a:sym typeface="Helvetica Neue"/>
            </a:endParaRPr>
          </a:p>
          <a:p>
            <a:pPr indent="-342900" lvl="0" marL="457200" marR="0" rtl="0" algn="just">
              <a:lnSpc>
                <a:spcPct val="115000"/>
              </a:lnSpc>
              <a:spcBef>
                <a:spcPts val="0"/>
              </a:spcBef>
              <a:spcAft>
                <a:spcPts val="0"/>
              </a:spcAft>
              <a:buClr>
                <a:srgbClr val="3CEFAB"/>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PHPStorm. </a:t>
            </a:r>
            <a:endParaRPr b="0" i="0" sz="1800" u="none" cap="none" strike="noStrike">
              <a:solidFill>
                <a:schemeClr val="dk1"/>
              </a:solidFill>
              <a:latin typeface="Helvetica Neue"/>
              <a:ea typeface="Helvetica Neue"/>
              <a:cs typeface="Helvetica Neue"/>
              <a:sym typeface="Helvetica Neue"/>
            </a:endParaRPr>
          </a:p>
        </p:txBody>
      </p:sp>
      <p:pic>
        <p:nvPicPr>
          <p:cNvPr id="418" name="Google Shape;418;p62"/>
          <p:cNvPicPr preferRelativeResize="0"/>
          <p:nvPr/>
        </p:nvPicPr>
        <p:blipFill rotWithShape="1">
          <a:blip r:embed="rId4">
            <a:alphaModFix/>
          </a:blip>
          <a:srcRect b="0" l="0" r="0" t="0"/>
          <a:stretch/>
        </p:blipFill>
        <p:spPr>
          <a:xfrm>
            <a:off x="834550" y="751650"/>
            <a:ext cx="2857500" cy="2857500"/>
          </a:xfrm>
          <a:prstGeom prst="rect">
            <a:avLst/>
          </a:prstGeom>
          <a:noFill/>
          <a:ln>
            <a:noFill/>
          </a:ln>
        </p:spPr>
      </p:pic>
      <p:sp>
        <p:nvSpPr>
          <p:cNvPr id="419" name="Google Shape;419;p62"/>
          <p:cNvSpPr txBox="1"/>
          <p:nvPr/>
        </p:nvSpPr>
        <p:spPr>
          <a:xfrm>
            <a:off x="763650" y="4451025"/>
            <a:ext cx="7616700" cy="52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highlight>
                  <a:srgbClr val="E0FF00"/>
                </a:highlight>
                <a:latin typeface="Helvetica Neue"/>
                <a:ea typeface="Helvetica Neue"/>
                <a:cs typeface="Helvetica Neue"/>
                <a:sym typeface="Helvetica Neue"/>
              </a:rPr>
              <a:t>Código fuente:</a:t>
            </a:r>
            <a:r>
              <a:rPr b="0" i="0" lang="en-GB" sz="1200" u="none" cap="none" strike="noStrike">
                <a:solidFill>
                  <a:srgbClr val="000000"/>
                </a:solidFill>
                <a:highlight>
                  <a:srgbClr val="E0FF00"/>
                </a:highlight>
                <a:latin typeface="Helvetica Neue"/>
                <a:ea typeface="Helvetica Neue"/>
                <a:cs typeface="Helvetica Neue"/>
                <a:sym typeface="Helvetica Neue"/>
              </a:rPr>
              <a:t> es el conjunto de líneas de textos, las cuales son las directrices que debe seguir la computadora para realizar dicho programa.</a:t>
            </a:r>
            <a:endParaRPr b="0" i="0" sz="1200" u="none" cap="none" strike="noStrike">
              <a:solidFill>
                <a:srgbClr val="000000"/>
              </a:solidFill>
              <a:highlight>
                <a:srgbClr val="E0FF00"/>
              </a:highlight>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63"/>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425" name="Google Shape;425;p63"/>
          <p:cNvSpPr txBox="1"/>
          <p:nvPr>
            <p:ph idx="1" type="subTitle"/>
          </p:nvPr>
        </p:nvSpPr>
        <p:spPr>
          <a:xfrm>
            <a:off x="1228350" y="525775"/>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000">
                <a:solidFill>
                  <a:schemeClr val="dk1"/>
                </a:solidFill>
                <a:latin typeface="Anton"/>
                <a:ea typeface="Anton"/>
                <a:cs typeface="Anton"/>
                <a:sym typeface="Anton"/>
              </a:rPr>
              <a:t>BALSAMIQ</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Anton"/>
              <a:ea typeface="Anton"/>
              <a:cs typeface="Anton"/>
              <a:sym typeface="Anton"/>
            </a:endParaRPr>
          </a:p>
          <a:p>
            <a:pPr indent="0" lvl="0" marL="457200" rtl="0" algn="just">
              <a:lnSpc>
                <a:spcPct val="115000"/>
              </a:lnSpc>
              <a:spcBef>
                <a:spcPts val="0"/>
              </a:spcBef>
              <a:spcAft>
                <a:spcPts val="0"/>
              </a:spcAft>
              <a:buSzPts val="2800"/>
              <a:buNone/>
            </a:pPr>
            <a:r>
              <a:t/>
            </a:r>
            <a:endParaRPr i="1" sz="3000">
              <a:solidFill>
                <a:schemeClr val="dk1"/>
              </a:solidFill>
              <a:latin typeface="Anton"/>
              <a:ea typeface="Anton"/>
              <a:cs typeface="Anton"/>
              <a:sym typeface="Anton"/>
            </a:endParaRPr>
          </a:p>
        </p:txBody>
      </p:sp>
      <p:sp>
        <p:nvSpPr>
          <p:cNvPr id="426" name="Google Shape;426;p63"/>
          <p:cNvSpPr txBox="1"/>
          <p:nvPr/>
        </p:nvSpPr>
        <p:spPr>
          <a:xfrm>
            <a:off x="4343575" y="1314400"/>
            <a:ext cx="47067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a:ea typeface="Helvetica Neue"/>
                <a:cs typeface="Helvetica Neue"/>
                <a:sym typeface="Helvetica Neue"/>
              </a:rPr>
              <a:t>Es una herramienta que facilita la creación de esquemas o </a:t>
            </a:r>
            <a:r>
              <a:rPr b="1" i="1" lang="en-GB" sz="1800" u="none" cap="none" strike="noStrike">
                <a:solidFill>
                  <a:schemeClr val="dk1"/>
                </a:solidFill>
                <a:latin typeface="Helvetica Neue"/>
                <a:ea typeface="Helvetica Neue"/>
                <a:cs typeface="Helvetica Neue"/>
                <a:sym typeface="Helvetica Neue"/>
              </a:rPr>
              <a:t>mockups</a:t>
            </a:r>
            <a:r>
              <a:rPr b="0" i="0" lang="en-GB" sz="1800" u="none" cap="none" strike="noStrike">
                <a:solidFill>
                  <a:schemeClr val="dk1"/>
                </a:solidFill>
                <a:latin typeface="Helvetica Neue"/>
                <a:ea typeface="Helvetica Neue"/>
                <a:cs typeface="Helvetica Neue"/>
                <a:sym typeface="Helvetica Neue"/>
              </a:rPr>
              <a:t>. No sólo cuenta con una aplicación nativa para MacOS (también Windows y Linux), sino también con una versión web, de modo que puedes trabajar desde cualquier lugar.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rgbClr val="E0FF00"/>
                </a:highlight>
                <a:latin typeface="Helvetica Neue"/>
                <a:ea typeface="Helvetica Neue"/>
                <a:cs typeface="Helvetica Neue"/>
                <a:sym typeface="Helvetica Neue"/>
              </a:rPr>
              <a:t>Su finalidad es </a:t>
            </a:r>
            <a:r>
              <a:rPr b="1" i="0" lang="en-GB" sz="1800" u="none" cap="none" strike="noStrike">
                <a:solidFill>
                  <a:schemeClr val="dk1"/>
                </a:solidFill>
                <a:highlight>
                  <a:srgbClr val="E0FF00"/>
                </a:highlight>
                <a:latin typeface="Helvetica Neue"/>
                <a:ea typeface="Helvetica Neue"/>
                <a:cs typeface="Helvetica Neue"/>
                <a:sym typeface="Helvetica Neue"/>
              </a:rPr>
              <a:t>ayudar al desarrollo de aplicaciones. </a:t>
            </a:r>
            <a:endParaRPr b="1" i="0" sz="1800" u="none" cap="none" strike="noStrike">
              <a:solidFill>
                <a:schemeClr val="dk1"/>
              </a:solidFill>
              <a:highlight>
                <a:srgbClr val="E0FF00"/>
              </a:highlight>
              <a:latin typeface="Helvetica Neue"/>
              <a:ea typeface="Helvetica Neue"/>
              <a:cs typeface="Helvetica Neue"/>
              <a:sym typeface="Helvetica Neue"/>
            </a:endParaRPr>
          </a:p>
        </p:txBody>
      </p:sp>
      <p:pic>
        <p:nvPicPr>
          <p:cNvPr id="427" name="Google Shape;427;p63"/>
          <p:cNvPicPr preferRelativeResize="0"/>
          <p:nvPr/>
        </p:nvPicPr>
        <p:blipFill rotWithShape="1">
          <a:blip r:embed="rId4">
            <a:alphaModFix/>
          </a:blip>
          <a:srcRect b="0" l="0" r="0" t="0"/>
          <a:stretch/>
        </p:blipFill>
        <p:spPr>
          <a:xfrm>
            <a:off x="479825" y="1447625"/>
            <a:ext cx="3651750" cy="23444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64"/>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433" name="Google Shape;433;p64"/>
          <p:cNvSpPr txBox="1"/>
          <p:nvPr>
            <p:ph idx="1" type="subTitle"/>
          </p:nvPr>
        </p:nvSpPr>
        <p:spPr>
          <a:xfrm>
            <a:off x="1228350" y="587350"/>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000">
                <a:solidFill>
                  <a:schemeClr val="dk1"/>
                </a:solidFill>
                <a:latin typeface="Anton"/>
                <a:ea typeface="Anton"/>
                <a:cs typeface="Anton"/>
                <a:sym typeface="Anton"/>
              </a:rPr>
              <a:t>TERMINAL O CONSOLA</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Anton"/>
              <a:ea typeface="Anton"/>
              <a:cs typeface="Anton"/>
              <a:sym typeface="Anton"/>
            </a:endParaRPr>
          </a:p>
          <a:p>
            <a:pPr indent="0" lvl="0" marL="457200" rtl="0" algn="just">
              <a:lnSpc>
                <a:spcPct val="115000"/>
              </a:lnSpc>
              <a:spcBef>
                <a:spcPts val="0"/>
              </a:spcBef>
              <a:spcAft>
                <a:spcPts val="0"/>
              </a:spcAft>
              <a:buSzPts val="2800"/>
              <a:buNone/>
            </a:pPr>
            <a:r>
              <a:t/>
            </a:r>
            <a:endParaRPr i="1" sz="3000">
              <a:solidFill>
                <a:schemeClr val="dk1"/>
              </a:solidFill>
              <a:latin typeface="Anton"/>
              <a:ea typeface="Anton"/>
              <a:cs typeface="Anton"/>
              <a:sym typeface="Anton"/>
            </a:endParaRPr>
          </a:p>
        </p:txBody>
      </p:sp>
      <p:sp>
        <p:nvSpPr>
          <p:cNvPr id="434" name="Google Shape;434;p64"/>
          <p:cNvSpPr txBox="1"/>
          <p:nvPr/>
        </p:nvSpPr>
        <p:spPr>
          <a:xfrm>
            <a:off x="4605750" y="1458975"/>
            <a:ext cx="4272600" cy="2899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100"/>
              <a:buFont typeface="Arial"/>
              <a:buNone/>
            </a:pPr>
            <a:r>
              <a:rPr b="0" i="0" lang="en-GB" sz="1800" u="none" cap="none" strike="noStrike">
                <a:solidFill>
                  <a:srgbClr val="252525"/>
                </a:solidFill>
                <a:latin typeface="Helvetica Neue"/>
                <a:ea typeface="Helvetica Neue"/>
                <a:cs typeface="Helvetica Neue"/>
                <a:sym typeface="Helvetica Neue"/>
              </a:rPr>
              <a:t>En informática, una terminal o consola es la </a:t>
            </a:r>
            <a:r>
              <a:rPr b="0" i="0" lang="en-GB" sz="1800" u="none" cap="none" strike="noStrike">
                <a:solidFill>
                  <a:srgbClr val="252525"/>
                </a:solidFill>
                <a:highlight>
                  <a:srgbClr val="E0FF00"/>
                </a:highlight>
                <a:latin typeface="Helvetica Neue"/>
                <a:ea typeface="Helvetica Neue"/>
                <a:cs typeface="Helvetica Neue"/>
                <a:sym typeface="Helvetica Neue"/>
              </a:rPr>
              <a:t>aplicación que se utiliza para interactuar con el computador a través de comandos</a:t>
            </a:r>
            <a:r>
              <a:rPr b="0" i="0" lang="en-GB" sz="1800" u="none" cap="none" strike="noStrike">
                <a:solidFill>
                  <a:srgbClr val="252525"/>
                </a:solidFill>
                <a:latin typeface="Helvetica Neue"/>
                <a:ea typeface="Helvetica Neue"/>
                <a:cs typeface="Helvetica Neue"/>
                <a:sym typeface="Helvetica Neue"/>
              </a:rPr>
              <a:t>. Todos los sistemas operativos la traen.</a:t>
            </a:r>
            <a:endParaRPr b="0" i="0" sz="1800" u="none" cap="none" strike="noStrike">
              <a:solidFill>
                <a:schemeClr val="dk1"/>
              </a:solidFill>
              <a:latin typeface="Helvetica Neue"/>
              <a:ea typeface="Helvetica Neue"/>
              <a:cs typeface="Helvetica Neue"/>
              <a:sym typeface="Helvetica Neue"/>
            </a:endParaRPr>
          </a:p>
        </p:txBody>
      </p:sp>
      <p:pic>
        <p:nvPicPr>
          <p:cNvPr id="435" name="Google Shape;435;p64"/>
          <p:cNvPicPr preferRelativeResize="0"/>
          <p:nvPr/>
        </p:nvPicPr>
        <p:blipFill rotWithShape="1">
          <a:blip r:embed="rId4">
            <a:alphaModFix/>
          </a:blip>
          <a:srcRect b="0" l="0" r="32399" t="0"/>
          <a:stretch/>
        </p:blipFill>
        <p:spPr>
          <a:xfrm>
            <a:off x="619050" y="1521175"/>
            <a:ext cx="3814419" cy="2842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p65"/>
          <p:cNvSpPr txBox="1"/>
          <p:nvPr/>
        </p:nvSpPr>
        <p:spPr>
          <a:xfrm>
            <a:off x="1874250" y="1718425"/>
            <a:ext cx="5395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INSTALACIÓN Y PRÁCTICA DE LAS NUEVAS HERRAMIENTAS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44" name="Shape 444"/>
        <p:cNvGrpSpPr/>
        <p:nvPr/>
      </p:nvGrpSpPr>
      <p:grpSpPr>
        <a:xfrm>
          <a:off x="0" y="0"/>
          <a:ext cx="0" cy="0"/>
          <a:chOff x="0" y="0"/>
          <a:chExt cx="0" cy="0"/>
        </a:xfrm>
      </p:grpSpPr>
      <p:sp>
        <p:nvSpPr>
          <p:cNvPr id="445" name="Google Shape;445;p66"/>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INSTALACIÓN DE BALSAMIQ</a:t>
            </a:r>
            <a:endParaRPr b="0" i="1" sz="3600" u="none" cap="none" strike="noStrike">
              <a:solidFill>
                <a:srgbClr val="000000"/>
              </a:solidFill>
              <a:latin typeface="Anton"/>
              <a:ea typeface="Anton"/>
              <a:cs typeface="Anton"/>
              <a:sym typeface="Anton"/>
            </a:endParaRPr>
          </a:p>
        </p:txBody>
      </p:sp>
      <p:pic>
        <p:nvPicPr>
          <p:cNvPr id="446" name="Google Shape;446;p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47" name="Google Shape;447;p66"/>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cxnSp>
        <p:nvCxnSpPr>
          <p:cNvPr id="452" name="Google Shape;452;p67"/>
          <p:cNvCxnSpPr/>
          <p:nvPr/>
        </p:nvCxnSpPr>
        <p:spPr>
          <a:xfrm>
            <a:off x="2374875" y="2464825"/>
            <a:ext cx="4787400" cy="9600"/>
          </a:xfrm>
          <a:prstGeom prst="straightConnector1">
            <a:avLst/>
          </a:prstGeom>
          <a:noFill/>
          <a:ln cap="flat" cmpd="sng" w="9525">
            <a:solidFill>
              <a:srgbClr val="3CEFAB"/>
            </a:solidFill>
            <a:prstDash val="solid"/>
            <a:round/>
            <a:headEnd len="sm" w="sm" type="none"/>
            <a:tailEnd len="sm" w="sm" type="none"/>
          </a:ln>
        </p:spPr>
      </p:cxnSp>
      <p:sp>
        <p:nvSpPr>
          <p:cNvPr id="453" name="Google Shape;453;p67"/>
          <p:cNvSpPr/>
          <p:nvPr/>
        </p:nvSpPr>
        <p:spPr>
          <a:xfrm>
            <a:off x="4264955"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54" name="Google Shape;454;p67"/>
          <p:cNvSpPr/>
          <p:nvPr/>
        </p:nvSpPr>
        <p:spPr>
          <a:xfrm>
            <a:off x="6827709"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55" name="Google Shape;455;p67"/>
          <p:cNvSpPr txBox="1"/>
          <p:nvPr/>
        </p:nvSpPr>
        <p:spPr>
          <a:xfrm>
            <a:off x="9147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sng" cap="none" strike="noStrike">
                <a:solidFill>
                  <a:schemeClr val="hlink"/>
                </a:solidFill>
                <a:highlight>
                  <a:schemeClr val="lt1"/>
                </a:highlight>
                <a:latin typeface="Helvetica Neue"/>
                <a:ea typeface="Helvetica Neue"/>
                <a:cs typeface="Helvetica Neue"/>
                <a:sym typeface="Helvetica Neue"/>
                <a:hlinkClick r:id="rId3"/>
              </a:rPr>
              <a:t>Descarga</a:t>
            </a:r>
            <a:r>
              <a:rPr b="0" i="0" lang="en-GB" sz="1800" u="none" cap="none" strike="noStrike">
                <a:solidFill>
                  <a:schemeClr val="dk1"/>
                </a:solidFill>
                <a:highlight>
                  <a:schemeClr val="lt1"/>
                </a:highlight>
                <a:latin typeface="Helvetica Neue"/>
                <a:ea typeface="Helvetica Neue"/>
                <a:cs typeface="Helvetica Neue"/>
                <a:sym typeface="Helvetica Neue"/>
              </a:rPr>
              <a:t> Balsamiq de la página oficial.</a:t>
            </a:r>
            <a:endParaRPr b="0" i="0" sz="1800" u="none" cap="none" strike="noStrike">
              <a:solidFill>
                <a:schemeClr val="dk1"/>
              </a:solidFill>
              <a:highlight>
                <a:schemeClr val="lt1"/>
              </a:highlight>
              <a:latin typeface="Helvetica Neue"/>
              <a:ea typeface="Helvetica Neue"/>
              <a:cs typeface="Helvetica Neue"/>
              <a:sym typeface="Helvetica Neue"/>
            </a:endParaRPr>
          </a:p>
        </p:txBody>
      </p:sp>
      <p:sp>
        <p:nvSpPr>
          <p:cNvPr id="456" name="Google Shape;456;p67"/>
          <p:cNvSpPr txBox="1"/>
          <p:nvPr/>
        </p:nvSpPr>
        <p:spPr>
          <a:xfrm>
            <a:off x="3507463" y="34188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chemeClr val="lt1"/>
                </a:highlight>
                <a:latin typeface="Helvetica Neue"/>
                <a:ea typeface="Helvetica Neue"/>
                <a:cs typeface="Helvetica Neue"/>
                <a:sym typeface="Helvetica Neue"/>
              </a:rPr>
              <a:t>Selecciona el sistema operativo que usas, y descarga.</a:t>
            </a:r>
            <a:endParaRPr b="0" i="0" sz="18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a:ea typeface="Helvetica Neue"/>
              <a:cs typeface="Helvetica Neue"/>
              <a:sym typeface="Helvetica Neue"/>
            </a:endParaRPr>
          </a:p>
        </p:txBody>
      </p:sp>
      <p:sp>
        <p:nvSpPr>
          <p:cNvPr id="457" name="Google Shape;457;p67"/>
          <p:cNvSpPr txBox="1"/>
          <p:nvPr/>
        </p:nvSpPr>
        <p:spPr>
          <a:xfrm>
            <a:off x="6100225" y="3418838"/>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chemeClr val="lt1"/>
                </a:highlight>
                <a:latin typeface="Helvetica Neue"/>
                <a:ea typeface="Helvetica Neue"/>
                <a:cs typeface="Helvetica Neue"/>
                <a:sym typeface="Helvetica Neue"/>
              </a:rPr>
              <a:t>Continúa la instalación con el asistente hasta finalizar.</a:t>
            </a:r>
            <a:endParaRPr b="0" i="0" sz="18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a:ea typeface="Helvetica Neue"/>
              <a:cs typeface="Helvetica Neue"/>
              <a:sym typeface="Helvetica Neue"/>
            </a:endParaRPr>
          </a:p>
        </p:txBody>
      </p:sp>
      <p:sp>
        <p:nvSpPr>
          <p:cNvPr id="458" name="Google Shape;458;p67"/>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a:ea typeface="Helvetica Neue"/>
                <a:cs typeface="Helvetica Neue"/>
                <a:sym typeface="Helvetica Neue"/>
              </a:rPr>
              <a:t>2</a:t>
            </a:r>
            <a:endParaRPr b="0" i="0" sz="2400" u="none" cap="none" strike="noStrike">
              <a:solidFill>
                <a:srgbClr val="000000"/>
              </a:solidFill>
              <a:latin typeface="Helvetica Neue"/>
              <a:ea typeface="Helvetica Neue"/>
              <a:cs typeface="Helvetica Neue"/>
              <a:sym typeface="Helvetica Neue"/>
            </a:endParaRPr>
          </a:p>
        </p:txBody>
      </p:sp>
      <p:sp>
        <p:nvSpPr>
          <p:cNvPr id="459" name="Google Shape;459;p67"/>
          <p:cNvSpPr txBox="1"/>
          <p:nvPr/>
        </p:nvSpPr>
        <p:spPr>
          <a:xfrm>
            <a:off x="69604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a:ea typeface="Helvetica Neue"/>
                <a:cs typeface="Helvetica Neue"/>
                <a:sym typeface="Helvetica Neue"/>
              </a:rPr>
              <a:t>3</a:t>
            </a:r>
            <a:endParaRPr b="0" i="0" sz="2400" u="none" cap="none" strike="noStrike">
              <a:solidFill>
                <a:srgbClr val="000000"/>
              </a:solidFill>
              <a:latin typeface="Helvetica Neue"/>
              <a:ea typeface="Helvetica Neue"/>
              <a:cs typeface="Helvetica Neue"/>
              <a:sym typeface="Helvetica Neue"/>
            </a:endParaRPr>
          </a:p>
        </p:txBody>
      </p:sp>
      <p:pic>
        <p:nvPicPr>
          <p:cNvPr id="460" name="Google Shape;460;p6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461" name="Google Shape;461;p67"/>
          <p:cNvSpPr txBox="1"/>
          <p:nvPr/>
        </p:nvSpPr>
        <p:spPr>
          <a:xfrm>
            <a:off x="1311600" y="8659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chemeClr val="dk1"/>
                </a:solidFill>
                <a:latin typeface="Anton"/>
                <a:ea typeface="Anton"/>
                <a:cs typeface="Anton"/>
                <a:sym typeface="Anton"/>
              </a:rPr>
              <a:t>INSTALANDO BALSAMIQ</a:t>
            </a:r>
            <a:endParaRPr b="0" i="1" sz="3600" u="none" cap="none" strike="noStrike">
              <a:solidFill>
                <a:srgbClr val="000000"/>
              </a:solidFill>
              <a:latin typeface="Anton"/>
              <a:ea typeface="Anton"/>
              <a:cs typeface="Anton"/>
              <a:sym typeface="Anton"/>
            </a:endParaRPr>
          </a:p>
        </p:txBody>
      </p:sp>
      <p:sp>
        <p:nvSpPr>
          <p:cNvPr id="462" name="Google Shape;462;p67"/>
          <p:cNvSpPr/>
          <p:nvPr/>
        </p:nvSpPr>
        <p:spPr>
          <a:xfrm>
            <a:off x="17607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63" name="Google Shape;463;p67"/>
          <p:cNvSpPr txBox="1"/>
          <p:nvPr/>
        </p:nvSpPr>
        <p:spPr>
          <a:xfrm>
            <a:off x="19132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a:ea typeface="Helvetica Neue"/>
                <a:cs typeface="Helvetica Neue"/>
                <a:sym typeface="Helvetica Neue"/>
              </a:rPr>
              <a:t>1</a:t>
            </a:r>
            <a:endParaRPr b="0" i="0" sz="2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68"/>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469" name="Google Shape;469;p68"/>
          <p:cNvSpPr txBox="1"/>
          <p:nvPr>
            <p:ph idx="1" type="subTitle"/>
          </p:nvPr>
        </p:nvSpPr>
        <p:spPr>
          <a:xfrm>
            <a:off x="1228350" y="386525"/>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000">
                <a:solidFill>
                  <a:schemeClr val="dk1"/>
                </a:solidFill>
                <a:latin typeface="Anton"/>
                <a:ea typeface="Anton"/>
                <a:cs typeface="Anton"/>
                <a:sym typeface="Anton"/>
              </a:rPr>
              <a:t>PRACTICANDO EN BALSAMIQ</a:t>
            </a:r>
            <a:endParaRPr i="1" sz="3000">
              <a:solidFill>
                <a:schemeClr val="dk1"/>
              </a:solidFill>
              <a:latin typeface="Anton"/>
              <a:ea typeface="Anton"/>
              <a:cs typeface="Anton"/>
              <a:sym typeface="Anton"/>
            </a:endParaRPr>
          </a:p>
          <a:p>
            <a:pPr indent="0" lvl="0" marL="0" rtl="0" algn="just">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pic>
        <p:nvPicPr>
          <p:cNvPr id="470" name="Google Shape;470;p68"/>
          <p:cNvPicPr preferRelativeResize="0"/>
          <p:nvPr/>
        </p:nvPicPr>
        <p:blipFill rotWithShape="1">
          <a:blip r:embed="rId4">
            <a:alphaModFix/>
          </a:blip>
          <a:srcRect b="0" l="0" r="0" t="0"/>
          <a:stretch/>
        </p:blipFill>
        <p:spPr>
          <a:xfrm>
            <a:off x="438900" y="1052175"/>
            <a:ext cx="4851972" cy="3746801"/>
          </a:xfrm>
          <a:prstGeom prst="rect">
            <a:avLst/>
          </a:prstGeom>
          <a:noFill/>
          <a:ln>
            <a:noFill/>
          </a:ln>
        </p:spPr>
      </p:pic>
      <p:sp>
        <p:nvSpPr>
          <p:cNvPr id="471" name="Google Shape;471;p68"/>
          <p:cNvSpPr txBox="1"/>
          <p:nvPr/>
        </p:nvSpPr>
        <p:spPr>
          <a:xfrm>
            <a:off x="5360375" y="1395450"/>
            <a:ext cx="3576000" cy="2557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330200" lvl="0" marL="457200" marR="0" rtl="0" algn="l">
              <a:lnSpc>
                <a:spcPct val="115000"/>
              </a:lnSpc>
              <a:spcBef>
                <a:spcPts val="0"/>
              </a:spcBef>
              <a:spcAft>
                <a:spcPts val="0"/>
              </a:spcAft>
              <a:buClr>
                <a:srgbClr val="000000"/>
              </a:buClr>
              <a:buSzPts val="1600"/>
              <a:buFont typeface="Helvetica Neue"/>
              <a:buAutoNum type="arabicPeriod"/>
            </a:pPr>
            <a:r>
              <a:rPr b="0" i="0" lang="en-GB" sz="1600" u="none" cap="none" strike="noStrike">
                <a:solidFill>
                  <a:srgbClr val="000000"/>
                </a:solidFill>
                <a:latin typeface="Helvetica Neue"/>
                <a:ea typeface="Helvetica Neue"/>
                <a:cs typeface="Helvetica Neue"/>
                <a:sym typeface="Helvetica Neue"/>
              </a:rPr>
              <a:t>Abrir el programa</a:t>
            </a:r>
            <a:endParaRPr b="0" i="0" sz="1600" u="none" cap="none" strike="noStrike">
              <a:solidFill>
                <a:srgbClr val="000000"/>
              </a:solidFill>
              <a:latin typeface="Helvetica Neue"/>
              <a:ea typeface="Helvetica Neue"/>
              <a:cs typeface="Helvetica Neue"/>
              <a:sym typeface="Helvetica Neue"/>
            </a:endParaRPr>
          </a:p>
          <a:p>
            <a:pPr indent="-330200" lvl="0" marL="457200" marR="0" rtl="0" algn="l">
              <a:lnSpc>
                <a:spcPct val="115000"/>
              </a:lnSpc>
              <a:spcBef>
                <a:spcPts val="0"/>
              </a:spcBef>
              <a:spcAft>
                <a:spcPts val="0"/>
              </a:spcAft>
              <a:buClr>
                <a:srgbClr val="000000"/>
              </a:buClr>
              <a:buSzPts val="1600"/>
              <a:buFont typeface="Helvetica Neue"/>
              <a:buAutoNum type="arabicPeriod"/>
            </a:pPr>
            <a:r>
              <a:rPr b="0" i="0" lang="en-GB" sz="1600" u="none" cap="none" strike="noStrike">
                <a:solidFill>
                  <a:srgbClr val="000000"/>
                </a:solidFill>
                <a:latin typeface="Helvetica Neue"/>
                <a:ea typeface="Helvetica Neue"/>
                <a:cs typeface="Helvetica Neue"/>
                <a:sym typeface="Helvetica Neue"/>
              </a:rPr>
              <a:t>Revisar los componentes</a:t>
            </a:r>
            <a:endParaRPr b="0" i="0" sz="1600" u="none" cap="none" strike="noStrike">
              <a:solidFill>
                <a:srgbClr val="000000"/>
              </a:solidFill>
              <a:latin typeface="Helvetica Neue"/>
              <a:ea typeface="Helvetica Neue"/>
              <a:cs typeface="Helvetica Neue"/>
              <a:sym typeface="Helvetica Neue"/>
            </a:endParaRPr>
          </a:p>
          <a:p>
            <a:pPr indent="-330200" lvl="0" marL="457200" marR="0" rtl="0" algn="l">
              <a:lnSpc>
                <a:spcPct val="115000"/>
              </a:lnSpc>
              <a:spcBef>
                <a:spcPts val="0"/>
              </a:spcBef>
              <a:spcAft>
                <a:spcPts val="0"/>
              </a:spcAft>
              <a:buClr>
                <a:srgbClr val="000000"/>
              </a:buClr>
              <a:buSzPts val="1600"/>
              <a:buFont typeface="Helvetica Neue"/>
              <a:buAutoNum type="arabicPeriod"/>
            </a:pPr>
            <a:r>
              <a:rPr b="0" i="0" lang="en-GB" sz="1600" u="none" cap="none" strike="noStrike">
                <a:solidFill>
                  <a:srgbClr val="000000"/>
                </a:solidFill>
                <a:latin typeface="Helvetica Neue"/>
                <a:ea typeface="Helvetica Neue"/>
                <a:cs typeface="Helvetica Neue"/>
                <a:sym typeface="Helvetica Neue"/>
              </a:rPr>
              <a:t>Pegar el componente browser con un botón</a:t>
            </a:r>
            <a:endParaRPr b="0" i="0" sz="1600" u="none" cap="none" strike="noStrike">
              <a:solidFill>
                <a:srgbClr val="000000"/>
              </a:solidFill>
              <a:latin typeface="Helvetica Neue"/>
              <a:ea typeface="Helvetica Neue"/>
              <a:cs typeface="Helvetica Neue"/>
              <a:sym typeface="Helvetica Neue"/>
            </a:endParaRPr>
          </a:p>
          <a:p>
            <a:pPr indent="-330200" lvl="0" marL="457200" marR="0" rtl="0" algn="l">
              <a:lnSpc>
                <a:spcPct val="115000"/>
              </a:lnSpc>
              <a:spcBef>
                <a:spcPts val="0"/>
              </a:spcBef>
              <a:spcAft>
                <a:spcPts val="0"/>
              </a:spcAft>
              <a:buClr>
                <a:srgbClr val="000000"/>
              </a:buClr>
              <a:buSzPts val="1600"/>
              <a:buFont typeface="Helvetica Neue"/>
              <a:buAutoNum type="arabicPeriod"/>
            </a:pPr>
            <a:r>
              <a:rPr b="0" i="0" lang="en-GB" sz="1600" u="none" cap="none" strike="noStrike">
                <a:solidFill>
                  <a:srgbClr val="000000"/>
                </a:solidFill>
                <a:latin typeface="Helvetica Neue"/>
                <a:ea typeface="Helvetica Neue"/>
                <a:cs typeface="Helvetica Neue"/>
                <a:sym typeface="Helvetica Neue"/>
              </a:rPr>
              <a:t>Guardar el documento en </a:t>
            </a:r>
            <a:r>
              <a:rPr b="0" i="0" lang="en-GB" sz="1600" u="none" cap="none" strike="noStrike">
                <a:solidFill>
                  <a:srgbClr val="000000"/>
                </a:solidFill>
                <a:highlight>
                  <a:srgbClr val="E0FF00"/>
                </a:highlight>
                <a:latin typeface="Helvetica Neue"/>
                <a:ea typeface="Helvetica Neue"/>
                <a:cs typeface="Helvetica Neue"/>
                <a:sym typeface="Helvetica Neue"/>
              </a:rPr>
              <a:t>Proyecto -&gt; Guardar como</a:t>
            </a:r>
            <a:endParaRPr b="0" i="0" sz="1600" u="none" cap="none" strike="noStrike">
              <a:solidFill>
                <a:srgbClr val="000000"/>
              </a:solidFill>
              <a:highlight>
                <a:srgbClr val="E0FF00"/>
              </a:highlight>
              <a:latin typeface="Helvetica Neue"/>
              <a:ea typeface="Helvetica Neue"/>
              <a:cs typeface="Helvetica Neue"/>
              <a:sym typeface="Helvetica Neue"/>
            </a:endParaRPr>
          </a:p>
          <a:p>
            <a:pPr indent="-330200" lvl="0" marL="457200" marR="0" rtl="0" algn="l">
              <a:lnSpc>
                <a:spcPct val="115000"/>
              </a:lnSpc>
              <a:spcBef>
                <a:spcPts val="0"/>
              </a:spcBef>
              <a:spcAft>
                <a:spcPts val="0"/>
              </a:spcAft>
              <a:buClr>
                <a:srgbClr val="000000"/>
              </a:buClr>
              <a:buSzPts val="1600"/>
              <a:buFont typeface="Helvetica Neue"/>
              <a:buAutoNum type="arabicPeriod"/>
            </a:pPr>
            <a:r>
              <a:rPr b="0" i="0" lang="en-GB" sz="1600" u="none" cap="none" strike="noStrike">
                <a:solidFill>
                  <a:srgbClr val="000000"/>
                </a:solidFill>
                <a:latin typeface="Helvetica Neue"/>
                <a:ea typeface="Helvetica Neue"/>
                <a:cs typeface="Helvetica Neue"/>
                <a:sym typeface="Helvetica Neue"/>
              </a:rPr>
              <a:t>Exportar a PDF: Ir a </a:t>
            </a:r>
            <a:r>
              <a:rPr b="0" i="0" lang="en-GB" sz="1600" u="none" cap="none" strike="noStrike">
                <a:solidFill>
                  <a:srgbClr val="000000"/>
                </a:solidFill>
                <a:highlight>
                  <a:srgbClr val="E0FF00"/>
                </a:highlight>
                <a:latin typeface="Helvetica Neue"/>
                <a:ea typeface="Helvetica Neue"/>
                <a:cs typeface="Helvetica Neue"/>
                <a:sym typeface="Helvetica Neue"/>
              </a:rPr>
              <a:t>Proyecto -&gt; Exportar a PDF</a:t>
            </a:r>
            <a:endParaRPr b="0" i="0" sz="16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33"/>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37" name="Google Shape;137;p33"/>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38" name="Google Shape;138;p33"/>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75" name="Shape 475"/>
        <p:cNvGrpSpPr/>
        <p:nvPr/>
      </p:nvGrpSpPr>
      <p:grpSpPr>
        <a:xfrm>
          <a:off x="0" y="0"/>
          <a:ext cx="0" cy="0"/>
          <a:chOff x="0" y="0"/>
          <a:chExt cx="0" cy="0"/>
        </a:xfrm>
      </p:grpSpPr>
      <p:sp>
        <p:nvSpPr>
          <p:cNvPr id="476" name="Google Shape;476;p69"/>
          <p:cNvSpPr txBox="1"/>
          <p:nvPr/>
        </p:nvSpPr>
        <p:spPr>
          <a:xfrm>
            <a:off x="1740150" y="2077200"/>
            <a:ext cx="5663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INSTALACIÓN DE SUBLIME TEXT</a:t>
            </a:r>
            <a:endParaRPr b="0" i="1" sz="3600" u="none" cap="none" strike="noStrike">
              <a:solidFill>
                <a:srgbClr val="000000"/>
              </a:solidFill>
              <a:latin typeface="Anton"/>
              <a:ea typeface="Anton"/>
              <a:cs typeface="Anton"/>
              <a:sym typeface="Anton"/>
            </a:endParaRPr>
          </a:p>
        </p:txBody>
      </p:sp>
      <p:pic>
        <p:nvPicPr>
          <p:cNvPr id="477" name="Google Shape;477;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78" name="Google Shape;478;p69"/>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cxnSp>
        <p:nvCxnSpPr>
          <p:cNvPr id="483" name="Google Shape;483;p70"/>
          <p:cNvCxnSpPr/>
          <p:nvPr/>
        </p:nvCxnSpPr>
        <p:spPr>
          <a:xfrm>
            <a:off x="2374875" y="2464825"/>
            <a:ext cx="4787400" cy="9600"/>
          </a:xfrm>
          <a:prstGeom prst="straightConnector1">
            <a:avLst/>
          </a:prstGeom>
          <a:noFill/>
          <a:ln cap="flat" cmpd="sng" w="9525">
            <a:solidFill>
              <a:srgbClr val="3CEFAB"/>
            </a:solidFill>
            <a:prstDash val="solid"/>
            <a:round/>
            <a:headEnd len="sm" w="sm" type="none"/>
            <a:tailEnd len="sm" w="sm" type="none"/>
          </a:ln>
        </p:spPr>
      </p:cxnSp>
      <p:sp>
        <p:nvSpPr>
          <p:cNvPr id="484" name="Google Shape;484;p70"/>
          <p:cNvSpPr/>
          <p:nvPr/>
        </p:nvSpPr>
        <p:spPr>
          <a:xfrm>
            <a:off x="4264955"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85" name="Google Shape;485;p70"/>
          <p:cNvSpPr/>
          <p:nvPr/>
        </p:nvSpPr>
        <p:spPr>
          <a:xfrm>
            <a:off x="6827709"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86" name="Google Shape;486;p70"/>
          <p:cNvSpPr txBox="1"/>
          <p:nvPr/>
        </p:nvSpPr>
        <p:spPr>
          <a:xfrm>
            <a:off x="9147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sng" cap="none" strike="noStrike">
                <a:solidFill>
                  <a:schemeClr val="hlink"/>
                </a:solidFill>
                <a:highlight>
                  <a:schemeClr val="lt1"/>
                </a:highlight>
                <a:latin typeface="Helvetica Neue"/>
                <a:ea typeface="Helvetica Neue"/>
                <a:cs typeface="Helvetica Neue"/>
                <a:sym typeface="Helvetica Neue"/>
                <a:hlinkClick r:id="rId3"/>
              </a:rPr>
              <a:t>Descarga</a:t>
            </a:r>
            <a:r>
              <a:rPr b="0" i="0" lang="en-GB" sz="1800" u="none" cap="none" strike="noStrike">
                <a:solidFill>
                  <a:schemeClr val="dk1"/>
                </a:solidFill>
                <a:highlight>
                  <a:schemeClr val="lt1"/>
                </a:highlight>
                <a:latin typeface="Helvetica Neue"/>
                <a:ea typeface="Helvetica Neue"/>
                <a:cs typeface="Helvetica Neue"/>
                <a:sym typeface="Helvetica Neue"/>
              </a:rPr>
              <a:t> Sublime Text desde la página web oficial.</a:t>
            </a:r>
            <a:endParaRPr b="0" i="0" sz="1800" u="none" cap="none" strike="noStrike">
              <a:solidFill>
                <a:schemeClr val="dk1"/>
              </a:solidFill>
              <a:highlight>
                <a:schemeClr val="lt1"/>
              </a:highlight>
              <a:latin typeface="Helvetica Neue"/>
              <a:ea typeface="Helvetica Neue"/>
              <a:cs typeface="Helvetica Neue"/>
              <a:sym typeface="Helvetica Neue"/>
            </a:endParaRPr>
          </a:p>
        </p:txBody>
      </p:sp>
      <p:sp>
        <p:nvSpPr>
          <p:cNvPr id="487" name="Google Shape;487;p70"/>
          <p:cNvSpPr txBox="1"/>
          <p:nvPr/>
        </p:nvSpPr>
        <p:spPr>
          <a:xfrm>
            <a:off x="3507463" y="34188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chemeClr val="lt1"/>
                </a:highlight>
                <a:latin typeface="Helvetica Neue"/>
                <a:ea typeface="Helvetica Neue"/>
                <a:cs typeface="Helvetica Neue"/>
                <a:sym typeface="Helvetica Neue"/>
              </a:rPr>
              <a:t>Selecciona el sistema operativo que usas, y descarga.</a:t>
            </a:r>
            <a:endParaRPr b="0" i="0" sz="18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a:ea typeface="Helvetica Neue"/>
              <a:cs typeface="Helvetica Neue"/>
              <a:sym typeface="Helvetica Neue"/>
            </a:endParaRPr>
          </a:p>
        </p:txBody>
      </p:sp>
      <p:sp>
        <p:nvSpPr>
          <p:cNvPr id="488" name="Google Shape;488;p70"/>
          <p:cNvSpPr txBox="1"/>
          <p:nvPr/>
        </p:nvSpPr>
        <p:spPr>
          <a:xfrm>
            <a:off x="6100225" y="3418838"/>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highlight>
                  <a:schemeClr val="lt1"/>
                </a:highlight>
                <a:latin typeface="Helvetica Neue"/>
                <a:ea typeface="Helvetica Neue"/>
                <a:cs typeface="Helvetica Neue"/>
                <a:sym typeface="Helvetica Neue"/>
              </a:rPr>
              <a:t>Continúa la instalación con el asistente hasta finalizar.</a:t>
            </a:r>
            <a:endParaRPr b="0" i="0" sz="18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a:ea typeface="Helvetica Neue"/>
              <a:cs typeface="Helvetica Neue"/>
              <a:sym typeface="Helvetica Neue"/>
            </a:endParaRPr>
          </a:p>
        </p:txBody>
      </p:sp>
      <p:sp>
        <p:nvSpPr>
          <p:cNvPr id="489" name="Google Shape;489;p70"/>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a:ea typeface="Helvetica Neue"/>
                <a:cs typeface="Helvetica Neue"/>
                <a:sym typeface="Helvetica Neue"/>
              </a:rPr>
              <a:t>2</a:t>
            </a:r>
            <a:endParaRPr b="0" i="0" sz="2400" u="none" cap="none" strike="noStrike">
              <a:solidFill>
                <a:srgbClr val="000000"/>
              </a:solidFill>
              <a:latin typeface="Helvetica Neue"/>
              <a:ea typeface="Helvetica Neue"/>
              <a:cs typeface="Helvetica Neue"/>
              <a:sym typeface="Helvetica Neue"/>
            </a:endParaRPr>
          </a:p>
        </p:txBody>
      </p:sp>
      <p:sp>
        <p:nvSpPr>
          <p:cNvPr id="490" name="Google Shape;490;p70"/>
          <p:cNvSpPr txBox="1"/>
          <p:nvPr/>
        </p:nvSpPr>
        <p:spPr>
          <a:xfrm>
            <a:off x="69604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a:ea typeface="Helvetica Neue"/>
                <a:cs typeface="Helvetica Neue"/>
                <a:sym typeface="Helvetica Neue"/>
              </a:rPr>
              <a:t>3</a:t>
            </a:r>
            <a:endParaRPr b="0" i="0" sz="2400" u="none" cap="none" strike="noStrike">
              <a:solidFill>
                <a:srgbClr val="000000"/>
              </a:solidFill>
              <a:latin typeface="Helvetica Neue"/>
              <a:ea typeface="Helvetica Neue"/>
              <a:cs typeface="Helvetica Neue"/>
              <a:sym typeface="Helvetica Neue"/>
            </a:endParaRPr>
          </a:p>
        </p:txBody>
      </p:sp>
      <p:pic>
        <p:nvPicPr>
          <p:cNvPr id="491" name="Google Shape;491;p7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492" name="Google Shape;492;p70"/>
          <p:cNvSpPr txBox="1"/>
          <p:nvPr/>
        </p:nvSpPr>
        <p:spPr>
          <a:xfrm>
            <a:off x="1311600" y="8659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chemeClr val="dk1"/>
                </a:solidFill>
                <a:latin typeface="Anton"/>
                <a:ea typeface="Anton"/>
                <a:cs typeface="Anton"/>
                <a:sym typeface="Anton"/>
              </a:rPr>
              <a:t>INSTALANDO SUBLIME TEXT</a:t>
            </a:r>
            <a:endParaRPr b="0" i="1" sz="3600" u="none" cap="none" strike="noStrike">
              <a:solidFill>
                <a:srgbClr val="000000"/>
              </a:solidFill>
              <a:latin typeface="Anton"/>
              <a:ea typeface="Anton"/>
              <a:cs typeface="Anton"/>
              <a:sym typeface="Anton"/>
            </a:endParaRPr>
          </a:p>
        </p:txBody>
      </p:sp>
      <p:sp>
        <p:nvSpPr>
          <p:cNvPr id="493" name="Google Shape;493;p70"/>
          <p:cNvSpPr/>
          <p:nvPr/>
        </p:nvSpPr>
        <p:spPr>
          <a:xfrm>
            <a:off x="17607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94" name="Google Shape;494;p70"/>
          <p:cNvSpPr txBox="1"/>
          <p:nvPr/>
        </p:nvSpPr>
        <p:spPr>
          <a:xfrm>
            <a:off x="19132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a:ea typeface="Helvetica Neue"/>
                <a:cs typeface="Helvetica Neue"/>
                <a:sym typeface="Helvetica Neue"/>
              </a:rPr>
              <a:t>1</a:t>
            </a:r>
            <a:endParaRPr b="0" i="0" sz="2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71"/>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500" name="Google Shape;500;p71"/>
          <p:cNvSpPr txBox="1"/>
          <p:nvPr>
            <p:ph idx="1" type="subTitle"/>
          </p:nvPr>
        </p:nvSpPr>
        <p:spPr>
          <a:xfrm>
            <a:off x="1228350" y="349450"/>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000">
                <a:solidFill>
                  <a:schemeClr val="dk1"/>
                </a:solidFill>
                <a:latin typeface="Anton"/>
                <a:ea typeface="Anton"/>
                <a:cs typeface="Anton"/>
                <a:sym typeface="Anton"/>
              </a:rPr>
              <a:t>CONFIGURANDO SUBLIME TEXT</a:t>
            </a:r>
            <a:endParaRPr i="1" sz="3000">
              <a:solidFill>
                <a:schemeClr val="dk1"/>
              </a:solidFill>
              <a:latin typeface="Anton"/>
              <a:ea typeface="Anton"/>
              <a:cs typeface="Anton"/>
              <a:sym typeface="Anton"/>
            </a:endParaRPr>
          </a:p>
          <a:p>
            <a:pPr indent="0" lvl="0" marL="0" rtl="0" algn="just">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
        <p:nvSpPr>
          <p:cNvPr id="501" name="Google Shape;501;p71"/>
          <p:cNvSpPr txBox="1"/>
          <p:nvPr/>
        </p:nvSpPr>
        <p:spPr>
          <a:xfrm>
            <a:off x="4010650" y="1242925"/>
            <a:ext cx="4598100" cy="297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a:ea typeface="Helvetica Neue"/>
                <a:cs typeface="Helvetica Neue"/>
                <a:sym typeface="Helvetica Neue"/>
              </a:rPr>
              <a:t>Es necesario instalar el Package Control, el cual te permite acceder a todos los paquetes de sublime.</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000000"/>
              </a:buClr>
              <a:buSzPts val="1800"/>
              <a:buFont typeface="Didact Gothic"/>
              <a:buAutoNum type="arabicPeriod"/>
            </a:pPr>
            <a:r>
              <a:rPr b="0" i="0" lang="en-GB" sz="1800" u="none" cap="none" strike="noStrike">
                <a:solidFill>
                  <a:srgbClr val="000000"/>
                </a:solidFill>
                <a:latin typeface="Helvetica Neue"/>
                <a:ea typeface="Helvetica Neue"/>
                <a:cs typeface="Helvetica Neue"/>
                <a:sym typeface="Helvetica Neue"/>
              </a:rPr>
              <a:t>Accede a la paleta de comandos con las combinaciones en Win/Linux: </a:t>
            </a:r>
            <a:r>
              <a:rPr b="0" i="0" lang="en-GB" sz="1800" u="none" cap="none" strike="noStrike">
                <a:solidFill>
                  <a:srgbClr val="000000"/>
                </a:solidFill>
                <a:highlight>
                  <a:srgbClr val="E0FF00"/>
                </a:highlight>
                <a:latin typeface="Helvetica Neue"/>
                <a:ea typeface="Helvetica Neue"/>
                <a:cs typeface="Helvetica Neue"/>
                <a:sym typeface="Helvetica Neue"/>
              </a:rPr>
              <a:t>ctrl+shift+p, Mac: cmd+shift+p</a:t>
            </a:r>
            <a:endParaRPr b="0" i="0" sz="1800" u="none" cap="none" strike="noStrike">
              <a:solidFill>
                <a:srgbClr val="000000"/>
              </a:solidFill>
              <a:highlight>
                <a:srgbClr val="E0FF00"/>
              </a:highlight>
              <a:latin typeface="Helvetica Neue"/>
              <a:ea typeface="Helvetica Neue"/>
              <a:cs typeface="Helvetica Neue"/>
              <a:sym typeface="Helvetica Neue"/>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000000"/>
              </a:buClr>
              <a:buSzPts val="1800"/>
              <a:buFont typeface="Didact Gothic"/>
              <a:buAutoNum type="arabicPeriod"/>
            </a:pPr>
            <a:r>
              <a:rPr b="0" i="0" lang="en-GB" sz="1800" u="none" cap="none" strike="noStrike">
                <a:solidFill>
                  <a:srgbClr val="000000"/>
                </a:solidFill>
                <a:latin typeface="Helvetica Neue"/>
                <a:ea typeface="Helvetica Neue"/>
                <a:cs typeface="Helvetica Neue"/>
                <a:sym typeface="Helvetica Neue"/>
              </a:rPr>
              <a:t>Escribe Install Package Control, y presiona Enter.</a:t>
            </a:r>
            <a:endParaRPr b="0" i="0" sz="1800" u="none" cap="none" strike="noStrike">
              <a:solidFill>
                <a:srgbClr val="000000"/>
              </a:solidFill>
              <a:latin typeface="Helvetica Neue"/>
              <a:ea typeface="Helvetica Neue"/>
              <a:cs typeface="Helvetica Neue"/>
              <a:sym typeface="Helvetica Neue"/>
            </a:endParaRPr>
          </a:p>
          <a:p>
            <a:pPr indent="0" lvl="0" marL="457200" marR="0" rtl="0" algn="just">
              <a:lnSpc>
                <a:spcPct val="115000"/>
              </a:lnSpc>
              <a:spcBef>
                <a:spcPts val="1200"/>
              </a:spcBef>
              <a:spcAft>
                <a:spcPts val="1200"/>
              </a:spcAft>
              <a:buClr>
                <a:srgbClr val="000000"/>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pic>
        <p:nvPicPr>
          <p:cNvPr id="502" name="Google Shape;502;p71"/>
          <p:cNvPicPr preferRelativeResize="0"/>
          <p:nvPr/>
        </p:nvPicPr>
        <p:blipFill rotWithShape="1">
          <a:blip r:embed="rId4">
            <a:alphaModFix/>
          </a:blip>
          <a:srcRect b="0" l="0" r="31101" t="0"/>
          <a:stretch/>
        </p:blipFill>
        <p:spPr>
          <a:xfrm>
            <a:off x="405475" y="1373900"/>
            <a:ext cx="3480525" cy="26572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72"/>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508" name="Google Shape;508;p72"/>
          <p:cNvSpPr txBox="1"/>
          <p:nvPr/>
        </p:nvSpPr>
        <p:spPr>
          <a:xfrm>
            <a:off x="4061950" y="866575"/>
            <a:ext cx="4920900" cy="42372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323850" lvl="0" marL="457200" marR="0" rtl="0" algn="l">
              <a:lnSpc>
                <a:spcPct val="115000"/>
              </a:lnSpc>
              <a:spcBef>
                <a:spcPts val="0"/>
              </a:spcBef>
              <a:spcAft>
                <a:spcPts val="0"/>
              </a:spcAft>
              <a:buClr>
                <a:srgbClr val="000000"/>
              </a:buClr>
              <a:buSzPts val="1500"/>
              <a:buFont typeface="Didact Gothic"/>
              <a:buAutoNum type="arabicPeriod"/>
            </a:pPr>
            <a:r>
              <a:rPr b="0" i="0" lang="en-GB" sz="1500" u="none" cap="none" strike="noStrike">
                <a:solidFill>
                  <a:srgbClr val="000000"/>
                </a:solidFill>
                <a:latin typeface="Helvetica Neue"/>
                <a:ea typeface="Helvetica Neue"/>
                <a:cs typeface="Helvetica Neue"/>
                <a:sym typeface="Helvetica Neue"/>
              </a:rPr>
              <a:t>A continuación, en el menú </a:t>
            </a:r>
            <a:r>
              <a:rPr b="0" i="0" lang="en-GB" sz="1500" u="none" cap="none" strike="noStrike">
                <a:solidFill>
                  <a:srgbClr val="000000"/>
                </a:solidFill>
                <a:highlight>
                  <a:srgbClr val="E0FF00"/>
                </a:highlight>
                <a:latin typeface="Helvetica Neue"/>
                <a:ea typeface="Helvetica Neue"/>
                <a:cs typeface="Helvetica Neue"/>
                <a:sym typeface="Helvetica Neue"/>
              </a:rPr>
              <a:t>“Preferences” &gt; ”Package Control”</a:t>
            </a:r>
            <a:r>
              <a:rPr b="0" i="0" lang="en-GB" sz="1500" u="none" cap="none" strike="noStrike">
                <a:solidFill>
                  <a:srgbClr val="000000"/>
                </a:solidFill>
                <a:latin typeface="Helvetica Neue"/>
                <a:ea typeface="Helvetica Neue"/>
                <a:cs typeface="Helvetica Neue"/>
                <a:sym typeface="Helvetica Neue"/>
              </a:rPr>
              <a:t>.</a:t>
            </a:r>
            <a:endParaRPr b="0" i="0" sz="1500" u="none" cap="none" strike="noStrike">
              <a:solidFill>
                <a:srgbClr val="000000"/>
              </a:solidFill>
              <a:latin typeface="Helvetica Neue"/>
              <a:ea typeface="Helvetica Neue"/>
              <a:cs typeface="Helvetica Neue"/>
              <a:sym typeface="Helvetica Neue"/>
            </a:endParaRPr>
          </a:p>
          <a:p>
            <a:pPr indent="-323850" lvl="0" marL="457200" marR="0" rtl="0" algn="l">
              <a:lnSpc>
                <a:spcPct val="115000"/>
              </a:lnSpc>
              <a:spcBef>
                <a:spcPts val="0"/>
              </a:spcBef>
              <a:spcAft>
                <a:spcPts val="0"/>
              </a:spcAft>
              <a:buClr>
                <a:srgbClr val="000000"/>
              </a:buClr>
              <a:buSzPts val="1500"/>
              <a:buFont typeface="Helvetica Neue"/>
              <a:buAutoNum type="arabicPeriod"/>
            </a:pPr>
            <a:r>
              <a:rPr b="0" i="0" lang="en-GB" sz="1500" u="none" cap="none" strike="noStrike">
                <a:solidFill>
                  <a:srgbClr val="000000"/>
                </a:solidFill>
                <a:latin typeface="Helvetica Neue"/>
                <a:ea typeface="Helvetica Neue"/>
                <a:cs typeface="Helvetica Neue"/>
                <a:sym typeface="Helvetica Neue"/>
              </a:rPr>
              <a:t>En la ventana emergente, escribe </a:t>
            </a:r>
            <a:r>
              <a:rPr b="0" i="0" lang="en-GB" sz="1500" u="none" cap="none" strike="noStrike">
                <a:solidFill>
                  <a:srgbClr val="000000"/>
                </a:solidFill>
                <a:highlight>
                  <a:srgbClr val="E0FF00"/>
                </a:highlight>
                <a:latin typeface="Helvetica Neue"/>
                <a:ea typeface="Helvetica Neue"/>
                <a:cs typeface="Helvetica Neue"/>
                <a:sym typeface="Helvetica Neue"/>
              </a:rPr>
              <a:t>“Install Package”</a:t>
            </a:r>
            <a:r>
              <a:rPr b="0" i="0" lang="en-GB" sz="1500" u="none" cap="none" strike="noStrike">
                <a:solidFill>
                  <a:srgbClr val="000000"/>
                </a:solidFill>
                <a:latin typeface="Helvetica Neue"/>
                <a:ea typeface="Helvetica Neue"/>
                <a:cs typeface="Helvetica Neue"/>
                <a:sym typeface="Helvetica Neue"/>
              </a:rPr>
              <a:t>.</a:t>
            </a:r>
            <a:endParaRPr b="0" i="0" sz="1500" u="none" cap="none" strike="noStrike">
              <a:solidFill>
                <a:srgbClr val="000000"/>
              </a:solidFill>
              <a:latin typeface="Helvetica Neue"/>
              <a:ea typeface="Helvetica Neue"/>
              <a:cs typeface="Helvetica Neue"/>
              <a:sym typeface="Helvetica Neue"/>
            </a:endParaRPr>
          </a:p>
          <a:p>
            <a:pPr indent="-323850" lvl="0" marL="457200" marR="0" rtl="0" algn="l">
              <a:lnSpc>
                <a:spcPct val="115000"/>
              </a:lnSpc>
              <a:spcBef>
                <a:spcPts val="0"/>
              </a:spcBef>
              <a:spcAft>
                <a:spcPts val="0"/>
              </a:spcAft>
              <a:buClr>
                <a:srgbClr val="000000"/>
              </a:buClr>
              <a:buSzPts val="1500"/>
              <a:buFont typeface="Helvetica Neue"/>
              <a:buAutoNum type="arabicPeriod"/>
            </a:pPr>
            <a:r>
              <a:rPr b="0" i="0" lang="en-GB" sz="1500" u="none" cap="none" strike="noStrike">
                <a:solidFill>
                  <a:srgbClr val="000000"/>
                </a:solidFill>
                <a:latin typeface="Helvetica Neue"/>
                <a:ea typeface="Helvetica Neue"/>
                <a:cs typeface="Helvetica Neue"/>
                <a:sym typeface="Helvetica Neue"/>
              </a:rPr>
              <a:t>Busca los siguientes paquetes:</a:t>
            </a:r>
            <a:br>
              <a:rPr lang="en-GB" sz="1500">
                <a:latin typeface="Helvetica Neue"/>
                <a:ea typeface="Helvetica Neue"/>
                <a:cs typeface="Helvetica Neue"/>
                <a:sym typeface="Helvetica Neue"/>
              </a:rPr>
            </a:br>
            <a:endParaRPr sz="1500">
              <a:latin typeface="Helvetica Neue"/>
              <a:ea typeface="Helvetica Neue"/>
              <a:cs typeface="Helvetica Neue"/>
              <a:sym typeface="Helvetica Neue"/>
            </a:endParaRPr>
          </a:p>
          <a:p>
            <a:pPr indent="-317500" lvl="1" marL="914400" marR="0" rtl="0" algn="just">
              <a:lnSpc>
                <a:spcPct val="115000"/>
              </a:lnSpc>
              <a:spcBef>
                <a:spcPts val="0"/>
              </a:spcBef>
              <a:spcAft>
                <a:spcPts val="0"/>
              </a:spcAft>
              <a:buClr>
                <a:schemeClr val="dk1"/>
              </a:buClr>
              <a:buSzPts val="1400"/>
              <a:buFont typeface="Didact Gothic"/>
              <a:buAutoNum type="alphaLcPeriod"/>
            </a:pPr>
            <a:r>
              <a:rPr b="0" i="0" lang="en-GB" u="none" cap="none" strike="noStrike">
                <a:solidFill>
                  <a:schemeClr val="dk1"/>
                </a:solidFill>
                <a:latin typeface="Helvetica Neue"/>
                <a:ea typeface="Helvetica Neue"/>
                <a:cs typeface="Helvetica Neue"/>
                <a:sym typeface="Helvetica Neue"/>
              </a:rPr>
              <a:t>Emmet: automatiza la creación de bloques de HTML utilizando abreviaciones.</a:t>
            </a:r>
            <a:endParaRPr b="0" i="0" u="none" cap="none" strike="noStrike">
              <a:solidFill>
                <a:schemeClr val="dk1"/>
              </a:solidFill>
              <a:latin typeface="Helvetica Neue"/>
              <a:ea typeface="Helvetica Neue"/>
              <a:cs typeface="Helvetica Neue"/>
              <a:sym typeface="Helvetica Neue"/>
            </a:endParaRPr>
          </a:p>
          <a:p>
            <a:pPr indent="0" lvl="0" marL="914400" marR="0" rtl="0" algn="just">
              <a:lnSpc>
                <a:spcPct val="115000"/>
              </a:lnSpc>
              <a:spcBef>
                <a:spcPts val="0"/>
              </a:spcBef>
              <a:spcAft>
                <a:spcPts val="0"/>
              </a:spcAft>
              <a:buNone/>
            </a:pPr>
            <a:r>
              <a:t/>
            </a:r>
            <a:endParaRPr>
              <a:solidFill>
                <a:schemeClr val="dk1"/>
              </a:solidFill>
              <a:latin typeface="Helvetica Neue"/>
              <a:ea typeface="Helvetica Neue"/>
              <a:cs typeface="Helvetica Neue"/>
              <a:sym typeface="Helvetica Neue"/>
            </a:endParaRPr>
          </a:p>
          <a:p>
            <a:pPr indent="-317500" lvl="1" marL="914400" marR="0" rtl="0" algn="just">
              <a:lnSpc>
                <a:spcPct val="115000"/>
              </a:lnSpc>
              <a:spcBef>
                <a:spcPts val="0"/>
              </a:spcBef>
              <a:spcAft>
                <a:spcPts val="0"/>
              </a:spcAft>
              <a:buClr>
                <a:schemeClr val="dk1"/>
              </a:buClr>
              <a:buSzPts val="1400"/>
              <a:buFont typeface="Didact Gothic"/>
              <a:buAutoNum type="alphaLcPeriod"/>
            </a:pPr>
            <a:r>
              <a:rPr b="0" i="0" lang="en-GB" u="none" cap="none" strike="noStrike">
                <a:solidFill>
                  <a:schemeClr val="dk1"/>
                </a:solidFill>
                <a:latin typeface="Helvetica Neue"/>
                <a:ea typeface="Helvetica Neue"/>
                <a:cs typeface="Helvetica Neue"/>
                <a:sym typeface="Helvetica Neue"/>
              </a:rPr>
              <a:t>HTML-CSS-JS Prettify: maqueta el código.</a:t>
            </a:r>
            <a:endParaRPr b="0" i="0" u="none" cap="none" strike="noStrike">
              <a:solidFill>
                <a:schemeClr val="dk1"/>
              </a:solidFill>
              <a:latin typeface="Helvetica Neue"/>
              <a:ea typeface="Helvetica Neue"/>
              <a:cs typeface="Helvetica Neue"/>
              <a:sym typeface="Helvetica Neue"/>
            </a:endParaRPr>
          </a:p>
          <a:p>
            <a:pPr indent="0" lvl="0" marL="914400" marR="0" rtl="0" algn="just">
              <a:lnSpc>
                <a:spcPct val="115000"/>
              </a:lnSpc>
              <a:spcBef>
                <a:spcPts val="0"/>
              </a:spcBef>
              <a:spcAft>
                <a:spcPts val="0"/>
              </a:spcAft>
              <a:buNone/>
            </a:pPr>
            <a:r>
              <a:t/>
            </a:r>
            <a:endParaRPr>
              <a:solidFill>
                <a:schemeClr val="dk1"/>
              </a:solidFill>
              <a:latin typeface="Helvetica Neue"/>
              <a:ea typeface="Helvetica Neue"/>
              <a:cs typeface="Helvetica Neue"/>
              <a:sym typeface="Helvetica Neue"/>
            </a:endParaRPr>
          </a:p>
          <a:p>
            <a:pPr indent="-317500" lvl="1" marL="914400" marR="0" rtl="0" algn="just">
              <a:lnSpc>
                <a:spcPct val="115000"/>
              </a:lnSpc>
              <a:spcBef>
                <a:spcPts val="0"/>
              </a:spcBef>
              <a:spcAft>
                <a:spcPts val="0"/>
              </a:spcAft>
              <a:buClr>
                <a:schemeClr val="dk1"/>
              </a:buClr>
              <a:buSzPts val="1400"/>
              <a:buFont typeface="Didact Gothic"/>
              <a:buAutoNum type="alphaLcPeriod"/>
            </a:pPr>
            <a:r>
              <a:rPr b="0" i="0" lang="en-GB" u="none" cap="none" strike="noStrike">
                <a:solidFill>
                  <a:schemeClr val="dk1"/>
                </a:solidFill>
                <a:latin typeface="Helvetica Neue"/>
                <a:ea typeface="Helvetica Neue"/>
                <a:cs typeface="Helvetica Neue"/>
                <a:sym typeface="Helvetica Neue"/>
              </a:rPr>
              <a:t>ColorPicker: se ahorra mucho tiempo al no tener que cambiar de ventana para buscar el código del color por otros medios.</a:t>
            </a:r>
            <a:endParaRPr b="0" i="0" u="none" cap="none" strike="noStrike">
              <a:solidFill>
                <a:srgbClr val="000000"/>
              </a:solidFill>
              <a:latin typeface="Helvetica Neue"/>
              <a:ea typeface="Helvetica Neue"/>
              <a:cs typeface="Helvetica Neue"/>
              <a:sym typeface="Helvetica Neue"/>
            </a:endParaRPr>
          </a:p>
        </p:txBody>
      </p:sp>
      <p:pic>
        <p:nvPicPr>
          <p:cNvPr id="509" name="Google Shape;509;p72"/>
          <p:cNvPicPr preferRelativeResize="0"/>
          <p:nvPr/>
        </p:nvPicPr>
        <p:blipFill rotWithShape="1">
          <a:blip r:embed="rId4">
            <a:alphaModFix/>
          </a:blip>
          <a:srcRect b="0" l="24911" r="21376" t="0"/>
          <a:stretch/>
        </p:blipFill>
        <p:spPr>
          <a:xfrm>
            <a:off x="366050" y="1242925"/>
            <a:ext cx="3695900" cy="3014725"/>
          </a:xfrm>
          <a:prstGeom prst="rect">
            <a:avLst/>
          </a:prstGeom>
          <a:noFill/>
          <a:ln>
            <a:noFill/>
          </a:ln>
        </p:spPr>
      </p:pic>
      <p:sp>
        <p:nvSpPr>
          <p:cNvPr id="510" name="Google Shape;510;p72"/>
          <p:cNvSpPr txBox="1"/>
          <p:nvPr>
            <p:ph idx="1" type="subTitle"/>
          </p:nvPr>
        </p:nvSpPr>
        <p:spPr>
          <a:xfrm>
            <a:off x="1228350" y="349450"/>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000">
                <a:solidFill>
                  <a:schemeClr val="dk1"/>
                </a:solidFill>
                <a:latin typeface="Anton"/>
                <a:ea typeface="Anton"/>
                <a:cs typeface="Anton"/>
                <a:sym typeface="Anton"/>
              </a:rPr>
              <a:t>CONFIGURANDO SUBLIME TEXT</a:t>
            </a:r>
            <a:endParaRPr i="1" sz="3000">
              <a:solidFill>
                <a:schemeClr val="dk1"/>
              </a:solidFill>
              <a:latin typeface="Anton"/>
              <a:ea typeface="Anton"/>
              <a:cs typeface="Anton"/>
              <a:sym typeface="Anton"/>
            </a:endParaRPr>
          </a:p>
          <a:p>
            <a:pPr indent="0" lvl="0" marL="0" rtl="0" algn="just">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14" name="Shape 514"/>
        <p:cNvGrpSpPr/>
        <p:nvPr/>
      </p:nvGrpSpPr>
      <p:grpSpPr>
        <a:xfrm>
          <a:off x="0" y="0"/>
          <a:ext cx="0" cy="0"/>
          <a:chOff x="0" y="0"/>
          <a:chExt cx="0" cy="0"/>
        </a:xfrm>
      </p:grpSpPr>
      <p:sp>
        <p:nvSpPr>
          <p:cNvPr id="515" name="Google Shape;515;p73"/>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CREACIÓN DE UN ARCHIVO EN SUBLIME TEXT</a:t>
            </a:r>
            <a:endParaRPr b="0" i="1" sz="3600" u="none" cap="none" strike="noStrike">
              <a:solidFill>
                <a:srgbClr val="000000"/>
              </a:solidFill>
              <a:latin typeface="Anton"/>
              <a:ea typeface="Anton"/>
              <a:cs typeface="Anton"/>
              <a:sym typeface="Anton"/>
            </a:endParaRPr>
          </a:p>
        </p:txBody>
      </p:sp>
      <p:pic>
        <p:nvPicPr>
          <p:cNvPr id="516" name="Google Shape;516;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17" name="Google Shape;517;p73"/>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74"/>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523" name="Google Shape;523;p74"/>
          <p:cNvSpPr txBox="1"/>
          <p:nvPr>
            <p:ph idx="1" type="subTitle"/>
          </p:nvPr>
        </p:nvSpPr>
        <p:spPr>
          <a:xfrm>
            <a:off x="1228350" y="368000"/>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000">
                <a:solidFill>
                  <a:schemeClr val="dk1"/>
                </a:solidFill>
                <a:latin typeface="Anton"/>
                <a:ea typeface="Anton"/>
                <a:cs typeface="Anton"/>
                <a:sym typeface="Anton"/>
              </a:rPr>
              <a:t>CREANDO UN ARCHIVO SUBLIME TEXT</a:t>
            </a:r>
            <a:endParaRPr i="1" sz="3000">
              <a:solidFill>
                <a:schemeClr val="dk1"/>
              </a:solidFill>
              <a:latin typeface="Anton"/>
              <a:ea typeface="Anton"/>
              <a:cs typeface="Anton"/>
              <a:sym typeface="Anton"/>
            </a:endParaRPr>
          </a:p>
          <a:p>
            <a:pPr indent="0" lvl="0" marL="0" rtl="0" algn="just">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
        <p:nvSpPr>
          <p:cNvPr id="524" name="Google Shape;524;p74"/>
          <p:cNvSpPr txBox="1"/>
          <p:nvPr/>
        </p:nvSpPr>
        <p:spPr>
          <a:xfrm>
            <a:off x="4264725" y="1472263"/>
            <a:ext cx="4506000" cy="2557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330200" lvl="0" marL="457200" marR="0" rtl="0" algn="l">
              <a:lnSpc>
                <a:spcPct val="115000"/>
              </a:lnSpc>
              <a:spcBef>
                <a:spcPts val="0"/>
              </a:spcBef>
              <a:spcAft>
                <a:spcPts val="0"/>
              </a:spcAft>
              <a:buClr>
                <a:srgbClr val="000000"/>
              </a:buClr>
              <a:buSzPts val="1600"/>
              <a:buFont typeface="Didact Gothic"/>
              <a:buAutoNum type="arabicPeriod"/>
            </a:pPr>
            <a:r>
              <a:rPr b="0" i="0" lang="en-GB" sz="1600" u="none" cap="none" strike="noStrike">
                <a:solidFill>
                  <a:srgbClr val="000000"/>
                </a:solidFill>
                <a:latin typeface="Helvetica Neue"/>
                <a:ea typeface="Helvetica Neue"/>
                <a:cs typeface="Helvetica Neue"/>
                <a:sym typeface="Helvetica Neue"/>
              </a:rPr>
              <a:t>Ve a </a:t>
            </a:r>
            <a:r>
              <a:rPr b="0" i="0" lang="en-GB" sz="1600" u="none" cap="none" strike="noStrike">
                <a:solidFill>
                  <a:srgbClr val="000000"/>
                </a:solidFill>
                <a:highlight>
                  <a:srgbClr val="E0FF00"/>
                </a:highlight>
                <a:latin typeface="Helvetica Neue"/>
                <a:ea typeface="Helvetica Neue"/>
                <a:cs typeface="Helvetica Neue"/>
                <a:sym typeface="Helvetica Neue"/>
              </a:rPr>
              <a:t>Archivo -&gt; Nuevo Archivo</a:t>
            </a:r>
            <a:endParaRPr b="0" i="0" sz="1600" u="none" cap="none" strike="noStrike">
              <a:solidFill>
                <a:srgbClr val="000000"/>
              </a:solidFill>
              <a:highlight>
                <a:srgbClr val="E0FF00"/>
              </a:highlight>
              <a:latin typeface="Helvetica Neue"/>
              <a:ea typeface="Helvetica Neue"/>
              <a:cs typeface="Helvetica Neue"/>
              <a:sym typeface="Helvetica Neue"/>
            </a:endParaRPr>
          </a:p>
          <a:p>
            <a:pPr indent="-330200" lvl="0" marL="457200" marR="0" rtl="0" algn="l">
              <a:lnSpc>
                <a:spcPct val="115000"/>
              </a:lnSpc>
              <a:spcBef>
                <a:spcPts val="0"/>
              </a:spcBef>
              <a:spcAft>
                <a:spcPts val="0"/>
              </a:spcAft>
              <a:buClr>
                <a:srgbClr val="000000"/>
              </a:buClr>
              <a:buSzPts val="1600"/>
              <a:buFont typeface="Didact Gothic"/>
              <a:buAutoNum type="arabicPeriod"/>
            </a:pPr>
            <a:r>
              <a:rPr b="0" i="0" lang="en-GB" sz="1600" u="none" cap="none" strike="noStrike">
                <a:solidFill>
                  <a:srgbClr val="000000"/>
                </a:solidFill>
                <a:latin typeface="Helvetica Neue"/>
                <a:ea typeface="Helvetica Neue"/>
                <a:cs typeface="Helvetica Neue"/>
                <a:sym typeface="Helvetica Neue"/>
              </a:rPr>
              <a:t>Luego a </a:t>
            </a:r>
            <a:r>
              <a:rPr b="0" i="0" lang="en-GB" sz="1600" u="none" cap="none" strike="noStrike">
                <a:solidFill>
                  <a:srgbClr val="000000"/>
                </a:solidFill>
                <a:highlight>
                  <a:srgbClr val="E0FF00"/>
                </a:highlight>
                <a:latin typeface="Helvetica Neue"/>
                <a:ea typeface="Helvetica Neue"/>
                <a:cs typeface="Helvetica Neue"/>
                <a:sym typeface="Helvetica Neue"/>
              </a:rPr>
              <a:t>Archivo -&gt; Guardar como</a:t>
            </a:r>
            <a:endParaRPr b="0" i="0" sz="1600" u="none" cap="none" strike="noStrike">
              <a:solidFill>
                <a:srgbClr val="000000"/>
              </a:solidFill>
              <a:highlight>
                <a:srgbClr val="E0FF00"/>
              </a:highlight>
              <a:latin typeface="Helvetica Neue"/>
              <a:ea typeface="Helvetica Neue"/>
              <a:cs typeface="Helvetica Neue"/>
              <a:sym typeface="Helvetica Neue"/>
            </a:endParaRPr>
          </a:p>
          <a:p>
            <a:pPr indent="-330200" lvl="0" marL="457200" marR="0" rtl="0" algn="l">
              <a:lnSpc>
                <a:spcPct val="115000"/>
              </a:lnSpc>
              <a:spcBef>
                <a:spcPts val="0"/>
              </a:spcBef>
              <a:spcAft>
                <a:spcPts val="0"/>
              </a:spcAft>
              <a:buClr>
                <a:srgbClr val="000000"/>
              </a:buClr>
              <a:buSzPts val="1600"/>
              <a:buFont typeface="Didact Gothic"/>
              <a:buAutoNum type="arabicPeriod"/>
            </a:pPr>
            <a:r>
              <a:rPr b="0" i="0" lang="en-GB" sz="1600" u="none" cap="none" strike="noStrike">
                <a:solidFill>
                  <a:srgbClr val="000000"/>
                </a:solidFill>
                <a:latin typeface="Helvetica Neue"/>
                <a:ea typeface="Helvetica Neue"/>
                <a:cs typeface="Helvetica Neue"/>
                <a:sym typeface="Helvetica Neue"/>
              </a:rPr>
              <a:t>Busca en el explorador de archivos dónde guardarlo, y pon el nombre de “index.html”.</a:t>
            </a:r>
            <a:endParaRPr b="0" i="0" sz="1600" u="none" cap="none" strike="noStrike">
              <a:solidFill>
                <a:srgbClr val="000000"/>
              </a:solidFill>
              <a:latin typeface="Helvetica Neue"/>
              <a:ea typeface="Helvetica Neue"/>
              <a:cs typeface="Helvetica Neue"/>
              <a:sym typeface="Helvetica Neue"/>
            </a:endParaRPr>
          </a:p>
          <a:p>
            <a:pPr indent="-330200" lvl="0" marL="457200" marR="0" rtl="0" algn="l">
              <a:lnSpc>
                <a:spcPct val="115000"/>
              </a:lnSpc>
              <a:spcBef>
                <a:spcPts val="0"/>
              </a:spcBef>
              <a:spcAft>
                <a:spcPts val="0"/>
              </a:spcAft>
              <a:buClr>
                <a:srgbClr val="000000"/>
              </a:buClr>
              <a:buSzPts val="1600"/>
              <a:buFont typeface="Helvetica Neue"/>
              <a:buAutoNum type="arabicPeriod"/>
            </a:pPr>
            <a:r>
              <a:rPr b="0" i="0" lang="en-GB" sz="1600" u="none" cap="none" strike="noStrike">
                <a:solidFill>
                  <a:srgbClr val="000000"/>
                </a:solidFill>
                <a:latin typeface="Helvetica Neue"/>
                <a:ea typeface="Helvetica Neue"/>
                <a:cs typeface="Helvetica Neue"/>
                <a:sym typeface="Helvetica Neue"/>
              </a:rPr>
              <a:t>Escribe “Hola Mundo”.</a:t>
            </a:r>
            <a:endParaRPr b="0" i="0" sz="1600" u="none" cap="none" strike="noStrike">
              <a:solidFill>
                <a:srgbClr val="000000"/>
              </a:solidFill>
              <a:latin typeface="Helvetica Neue"/>
              <a:ea typeface="Helvetica Neue"/>
              <a:cs typeface="Helvetica Neue"/>
              <a:sym typeface="Helvetica Neue"/>
            </a:endParaRPr>
          </a:p>
          <a:p>
            <a:pPr indent="-330200" lvl="0" marL="457200" marR="0" rtl="0" algn="l">
              <a:lnSpc>
                <a:spcPct val="115000"/>
              </a:lnSpc>
              <a:spcBef>
                <a:spcPts val="0"/>
              </a:spcBef>
              <a:spcAft>
                <a:spcPts val="0"/>
              </a:spcAft>
              <a:buClr>
                <a:srgbClr val="000000"/>
              </a:buClr>
              <a:buSzPts val="1600"/>
              <a:buFont typeface="Helvetica Neue"/>
              <a:buAutoNum type="arabicPeriod"/>
            </a:pPr>
            <a:r>
              <a:rPr b="0" i="0" lang="en-GB" sz="1600" u="none" cap="none" strike="noStrike">
                <a:solidFill>
                  <a:srgbClr val="000000"/>
                </a:solidFill>
                <a:latin typeface="Helvetica Neue"/>
                <a:ea typeface="Helvetica Neue"/>
                <a:cs typeface="Helvetica Neue"/>
                <a:sym typeface="Helvetica Neue"/>
              </a:rPr>
              <a:t>Busca el archivo creado y ábrelo en el explorador de tu preferencia.</a:t>
            </a:r>
            <a:endParaRPr b="0" i="0" sz="1600" u="none" cap="none" strike="noStrike">
              <a:solidFill>
                <a:srgbClr val="000000"/>
              </a:solidFill>
              <a:latin typeface="Helvetica Neue"/>
              <a:ea typeface="Helvetica Neue"/>
              <a:cs typeface="Helvetica Neue"/>
              <a:sym typeface="Helvetica Neue"/>
            </a:endParaRPr>
          </a:p>
        </p:txBody>
      </p:sp>
      <p:pic>
        <p:nvPicPr>
          <p:cNvPr id="525" name="Google Shape;525;p74"/>
          <p:cNvPicPr preferRelativeResize="0"/>
          <p:nvPr/>
        </p:nvPicPr>
        <p:blipFill rotWithShape="1">
          <a:blip r:embed="rId4">
            <a:alphaModFix/>
          </a:blip>
          <a:srcRect b="0" l="0" r="0" t="0"/>
          <a:stretch/>
        </p:blipFill>
        <p:spPr>
          <a:xfrm>
            <a:off x="466650" y="1568375"/>
            <a:ext cx="3798076" cy="236558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75"/>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531" name="Google Shape;531;p75"/>
          <p:cNvSpPr txBox="1"/>
          <p:nvPr>
            <p:ph idx="1" type="subTitle"/>
          </p:nvPr>
        </p:nvSpPr>
        <p:spPr>
          <a:xfrm>
            <a:off x="547500" y="224850"/>
            <a:ext cx="80490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000">
                <a:solidFill>
                  <a:schemeClr val="dk1"/>
                </a:solidFill>
                <a:latin typeface="Anton"/>
                <a:ea typeface="Anton"/>
                <a:cs typeface="Anton"/>
                <a:sym typeface="Anton"/>
              </a:rPr>
              <a:t>COMBINACIONES DE TECLA EN SUBLIME TEXT</a:t>
            </a:r>
            <a:endParaRPr i="1" sz="3000">
              <a:solidFill>
                <a:schemeClr val="dk1"/>
              </a:solidFill>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ctr">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ctr">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
        <p:nvSpPr>
          <p:cNvPr id="532" name="Google Shape;532;p75"/>
          <p:cNvSpPr txBox="1"/>
          <p:nvPr/>
        </p:nvSpPr>
        <p:spPr>
          <a:xfrm>
            <a:off x="316975" y="787100"/>
            <a:ext cx="7946100" cy="2557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Didact Gothic"/>
              <a:buChar char="●"/>
            </a:pPr>
            <a:r>
              <a:rPr b="1" i="0" lang="en-GB" sz="1800" u="none" cap="none" strike="noStrike">
                <a:solidFill>
                  <a:schemeClr val="dk1"/>
                </a:solidFill>
                <a:latin typeface="Helvetica Neue"/>
                <a:ea typeface="Helvetica Neue"/>
                <a:cs typeface="Helvetica Neue"/>
                <a:sym typeface="Helvetica Neue"/>
              </a:rPr>
              <a:t>html:5 + tab: </a:t>
            </a:r>
            <a:r>
              <a:rPr b="0" i="0" lang="en-GB" sz="1800" u="none" cap="none" strike="noStrike">
                <a:solidFill>
                  <a:schemeClr val="dk1"/>
                </a:solidFill>
                <a:latin typeface="Helvetica Neue"/>
                <a:ea typeface="Helvetica Neue"/>
                <a:cs typeface="Helvetica Neue"/>
                <a:sym typeface="Helvetica Neue"/>
              </a:rPr>
              <a:t>genera la estructura básica de un documento HTML5.</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Didact Gothic"/>
              <a:buChar char="●"/>
            </a:pPr>
            <a:r>
              <a:rPr b="1" i="0" lang="en-GB" sz="1800" u="none" cap="none" strike="noStrike">
                <a:solidFill>
                  <a:schemeClr val="dk1"/>
                </a:solidFill>
                <a:latin typeface="Helvetica Neue"/>
                <a:ea typeface="Helvetica Neue"/>
                <a:cs typeface="Helvetica Neue"/>
                <a:sym typeface="Helvetica Neue"/>
              </a:rPr>
              <a:t>&lt;html + tab:</a:t>
            </a:r>
            <a:r>
              <a:rPr b="0" i="0" lang="en-GB" sz="1800" u="none" cap="none" strike="noStrike">
                <a:solidFill>
                  <a:schemeClr val="dk1"/>
                </a:solidFill>
                <a:latin typeface="Helvetica Neue"/>
                <a:ea typeface="Helvetica Neue"/>
                <a:cs typeface="Helvetica Neue"/>
                <a:sym typeface="Helvetica Neue"/>
              </a:rPr>
              <a:t> genera la estructura de una documento HTML.</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Didact Gothic"/>
              <a:buChar char="●"/>
            </a:pPr>
            <a:r>
              <a:rPr b="1" i="0" lang="en-GB" sz="1800" u="none" cap="none" strike="noStrike">
                <a:solidFill>
                  <a:schemeClr val="dk1"/>
                </a:solidFill>
                <a:latin typeface="Helvetica Neue"/>
                <a:ea typeface="Helvetica Neue"/>
                <a:cs typeface="Helvetica Neue"/>
                <a:sym typeface="Helvetica Neue"/>
              </a:rPr>
              <a:t>Lorem + tab:</a:t>
            </a:r>
            <a:r>
              <a:rPr b="0" i="0" lang="en-GB" sz="1800" u="none" cap="none" strike="noStrike">
                <a:solidFill>
                  <a:schemeClr val="dk1"/>
                </a:solidFill>
                <a:latin typeface="Helvetica Neue"/>
                <a:ea typeface="Helvetica Neue"/>
                <a:cs typeface="Helvetica Neue"/>
                <a:sym typeface="Helvetica Neue"/>
              </a:rPr>
              <a:t> generar texto Lorem Ipsum</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Didact Gothic"/>
              <a:buChar char="●"/>
            </a:pPr>
            <a:r>
              <a:rPr b="1" i="0" lang="en-GB" sz="1800" u="none" cap="none" strike="noStrike">
                <a:solidFill>
                  <a:schemeClr val="dk1"/>
                </a:solidFill>
                <a:latin typeface="Helvetica Neue"/>
                <a:ea typeface="Helvetica Neue"/>
                <a:cs typeface="Helvetica Neue"/>
                <a:sym typeface="Helvetica Neue"/>
              </a:rPr>
              <a:t>Etiqueta * num + tab: </a:t>
            </a:r>
            <a:r>
              <a:rPr b="0" i="0" lang="en-GB" sz="1800" u="none" cap="none" strike="noStrike">
                <a:solidFill>
                  <a:schemeClr val="dk1"/>
                </a:solidFill>
                <a:latin typeface="Helvetica Neue"/>
                <a:ea typeface="Helvetica Neue"/>
                <a:cs typeface="Helvetica Neue"/>
                <a:sym typeface="Helvetica Neue"/>
              </a:rPr>
              <a:t>generar etiquetas repetidas. Ejemplo: &lt;td*2</a:t>
            </a:r>
            <a:endParaRPr b="0" i="0" sz="1800" u="none" cap="none" strike="noStrike">
              <a:solidFill>
                <a:schemeClr val="dk1"/>
              </a:solidFill>
              <a:latin typeface="Helvetica Neue"/>
              <a:ea typeface="Helvetica Neue"/>
              <a:cs typeface="Helvetica Neue"/>
              <a:sym typeface="Helvetica Neue"/>
            </a:endParaRPr>
          </a:p>
        </p:txBody>
      </p:sp>
      <p:pic>
        <p:nvPicPr>
          <p:cNvPr id="533" name="Google Shape;533;p75"/>
          <p:cNvPicPr preferRelativeResize="0"/>
          <p:nvPr/>
        </p:nvPicPr>
        <p:blipFill rotWithShape="1">
          <a:blip r:embed="rId4">
            <a:alphaModFix/>
          </a:blip>
          <a:srcRect b="0" l="0" r="0" t="0"/>
          <a:stretch/>
        </p:blipFill>
        <p:spPr>
          <a:xfrm>
            <a:off x="1528838" y="2287100"/>
            <a:ext cx="5924623" cy="2354050"/>
          </a:xfrm>
          <a:prstGeom prst="rect">
            <a:avLst/>
          </a:prstGeom>
          <a:noFill/>
          <a:ln>
            <a:noFill/>
          </a:ln>
        </p:spPr>
      </p:pic>
      <p:sp>
        <p:nvSpPr>
          <p:cNvPr id="534" name="Google Shape;534;p75"/>
          <p:cNvSpPr txBox="1"/>
          <p:nvPr/>
        </p:nvSpPr>
        <p:spPr>
          <a:xfrm>
            <a:off x="192600" y="4717350"/>
            <a:ext cx="8758800" cy="40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highlight>
                  <a:srgbClr val="FFFF00"/>
                </a:highlight>
                <a:latin typeface="Helvetica Neue"/>
                <a:ea typeface="Helvetica Neue"/>
                <a:cs typeface="Helvetica Neue"/>
                <a:sym typeface="Helvetica Neue"/>
              </a:rPr>
              <a:t>Fuente: </a:t>
            </a:r>
            <a:r>
              <a:rPr b="0" i="0" lang="en-GB" sz="1400" u="sng" cap="none" strike="noStrike">
                <a:solidFill>
                  <a:schemeClr val="hlink"/>
                </a:solidFill>
                <a:highlight>
                  <a:srgbClr val="FFFF00"/>
                </a:highlight>
                <a:latin typeface="Helvetica Neue"/>
                <a:ea typeface="Helvetica Neue"/>
                <a:cs typeface="Helvetica Neue"/>
                <a:sym typeface="Helvetica Neue"/>
                <a:hlinkClick r:id="rId5"/>
              </a:rPr>
              <a:t>https://tonalidad.es/blog/tuts/sublime-text-las-veinte-mejores-combinaciones-teclas/</a:t>
            </a:r>
            <a:endParaRPr b="0" i="0" sz="1400" u="none" cap="none" strike="noStrike">
              <a:solidFill>
                <a:srgbClr val="000000"/>
              </a:solidFill>
              <a:highlight>
                <a:srgbClr val="FFFF00"/>
              </a:highlight>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8" name="Shape 538"/>
        <p:cNvGrpSpPr/>
        <p:nvPr/>
      </p:nvGrpSpPr>
      <p:grpSpPr>
        <a:xfrm>
          <a:off x="0" y="0"/>
          <a:ext cx="0" cy="0"/>
          <a:chOff x="0" y="0"/>
          <a:chExt cx="0" cy="0"/>
        </a:xfrm>
      </p:grpSpPr>
      <p:sp>
        <p:nvSpPr>
          <p:cNvPr id="539" name="Google Shape;539;p76"/>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43" name="Shape 543"/>
        <p:cNvGrpSpPr/>
        <p:nvPr/>
      </p:nvGrpSpPr>
      <p:grpSpPr>
        <a:xfrm>
          <a:off x="0" y="0"/>
          <a:ext cx="0" cy="0"/>
          <a:chOff x="0" y="0"/>
          <a:chExt cx="0" cy="0"/>
        </a:xfrm>
      </p:grpSpPr>
      <p:pic>
        <p:nvPicPr>
          <p:cNvPr id="544" name="Google Shape;544;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45" name="Google Shape;545;p77"/>
          <p:cNvSpPr txBox="1"/>
          <p:nvPr/>
        </p:nvSpPr>
        <p:spPr>
          <a:xfrm>
            <a:off x="1307400" y="2077200"/>
            <a:ext cx="65292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546" name="Google Shape;546;p77"/>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547" name="Google Shape;547;p77"/>
          <p:cNvSpPr txBox="1"/>
          <p:nvPr/>
        </p:nvSpPr>
        <p:spPr>
          <a:xfrm>
            <a:off x="1473750" y="2913075"/>
            <a:ext cx="61965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500">
                <a:latin typeface="Helvetica Neue"/>
                <a:ea typeface="Helvetica Neue"/>
                <a:cs typeface="Helvetica Neue"/>
                <a:sym typeface="Helvetica Neue"/>
              </a:rPr>
              <a:t>Momento de consolidación de aprendizajes</a:t>
            </a:r>
            <a:endParaRPr sz="2500">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51" name="Shape 551"/>
        <p:cNvGrpSpPr/>
        <p:nvPr/>
      </p:nvGrpSpPr>
      <p:grpSpPr>
        <a:xfrm>
          <a:off x="0" y="0"/>
          <a:ext cx="0" cy="0"/>
          <a:chOff x="0" y="0"/>
          <a:chExt cx="0" cy="0"/>
        </a:xfrm>
      </p:grpSpPr>
      <p:sp>
        <p:nvSpPr>
          <p:cNvPr id="552" name="Google Shape;552;p78"/>
          <p:cNvSpPr txBox="1"/>
          <p:nvPr/>
        </p:nvSpPr>
        <p:spPr>
          <a:xfrm>
            <a:off x="1850850" y="2369000"/>
            <a:ext cx="65517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Instala todas las aplicaciones necesarias.</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chemeClr val="dk1"/>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Establece un objetivo a alcanzar.</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chemeClr val="dk1"/>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Mantén la curiosidad activa.</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chemeClr val="dk1"/>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No te quedes sólo con lo visto en clase.</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chemeClr val="dk1"/>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Cumple con los desafíos.</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chemeClr val="dk1"/>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Practica: la práctica hace al maestro.</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chemeClr val="dk1"/>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Apóyate en los recursos de Coderhouse.</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chemeClr val="dk1"/>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Revisa el material complementario.</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chemeClr val="dk1"/>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Internet y las ganas de aprender son tus mejores amigos.</a:t>
            </a:r>
            <a:endParaRPr b="0" i="0" sz="20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553" name="Google Shape;553;p78"/>
          <p:cNvSpPr txBox="1"/>
          <p:nvPr/>
        </p:nvSpPr>
        <p:spPr>
          <a:xfrm>
            <a:off x="1808150" y="696850"/>
            <a:ext cx="47691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TIPS</a:t>
            </a:r>
            <a:endParaRPr b="0" i="1" sz="4000" u="none" cap="none" strike="noStrike">
              <a:solidFill>
                <a:srgbClr val="000000"/>
              </a:solidFill>
              <a:latin typeface="Anton"/>
              <a:ea typeface="Anton"/>
              <a:cs typeface="Anton"/>
              <a:sym typeface="Anton"/>
            </a:endParaRPr>
          </a:p>
        </p:txBody>
      </p:sp>
      <p:pic>
        <p:nvPicPr>
          <p:cNvPr id="554" name="Google Shape;554;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34"/>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INTRODUCCIÓN AL CURSO DE DESARROLLO WEB</a:t>
            </a:r>
            <a:endParaRPr b="0" i="1" sz="3600" u="none" cap="none" strike="noStrike">
              <a:solidFill>
                <a:srgbClr val="121212"/>
              </a:solidFill>
              <a:latin typeface="Anton"/>
              <a:ea typeface="Anton"/>
              <a:cs typeface="Anton"/>
              <a:sym typeface="Anton"/>
            </a:endParaRPr>
          </a:p>
        </p:txBody>
      </p:sp>
      <p:sp>
        <p:nvSpPr>
          <p:cNvPr id="144" name="Google Shape;144;p34"/>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00. </a:t>
            </a:r>
            <a:r>
              <a:rPr b="0" i="0" lang="en-GB" sz="2000" u="none" cap="none" strike="noStrike">
                <a:solidFill>
                  <a:srgbClr val="121212"/>
                </a:solidFill>
                <a:latin typeface="Helvetica Neue"/>
                <a:ea typeface="Helvetica Neue"/>
                <a:cs typeface="Helvetica Neue"/>
                <a:sym typeface="Helvetica Neue"/>
              </a:rPr>
              <a:t> DESARROLLO WEB</a:t>
            </a:r>
            <a:endParaRPr b="0" i="0" sz="1400" u="none" cap="none" strike="noStrike">
              <a:solidFill>
                <a:srgbClr val="121212"/>
              </a:solidFill>
              <a:latin typeface="Helvetica Neue"/>
              <a:ea typeface="Helvetica Neue"/>
              <a:cs typeface="Helvetica Neue"/>
              <a:sym typeface="Helvetica Neue"/>
            </a:endParaRPr>
          </a:p>
        </p:txBody>
      </p:sp>
      <p:sp>
        <p:nvSpPr>
          <p:cNvPr id="145" name="Google Shape;145;p34"/>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8" name="Shape 558"/>
        <p:cNvGrpSpPr/>
        <p:nvPr/>
      </p:nvGrpSpPr>
      <p:grpSpPr>
        <a:xfrm>
          <a:off x="0" y="0"/>
          <a:ext cx="0" cy="0"/>
          <a:chOff x="0" y="0"/>
          <a:chExt cx="0" cy="0"/>
        </a:xfrm>
      </p:grpSpPr>
      <p:sp>
        <p:nvSpPr>
          <p:cNvPr id="559" name="Google Shape;559;p7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560" name="Google Shape;560;p7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64" name="Shape 564"/>
        <p:cNvGrpSpPr/>
        <p:nvPr/>
      </p:nvGrpSpPr>
      <p:grpSpPr>
        <a:xfrm>
          <a:off x="0" y="0"/>
          <a:ext cx="0" cy="0"/>
          <a:chOff x="0" y="0"/>
          <a:chExt cx="0" cy="0"/>
        </a:xfrm>
      </p:grpSpPr>
      <p:sp>
        <p:nvSpPr>
          <p:cNvPr id="565" name="Google Shape;565;p80"/>
          <p:cNvSpPr txBox="1"/>
          <p:nvPr/>
        </p:nvSpPr>
        <p:spPr>
          <a:xfrm>
            <a:off x="959850" y="20772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a:t>
            </a:r>
            <a:r>
              <a:rPr i="1" lang="en-GB" sz="3600">
                <a:latin typeface="Anton"/>
                <a:ea typeface="Anton"/>
                <a:cs typeface="Anton"/>
                <a:sym typeface="Anton"/>
              </a:rPr>
              <a:t>YA CONOCES LOS BENEFICIOS QUE TIENES POR SER ESTUDIANTE DE CODERHOUSE</a:t>
            </a:r>
            <a:r>
              <a:rPr b="0" i="1" lang="en-GB" sz="3600" u="none" cap="none" strike="noStrike">
                <a:solidFill>
                  <a:srgbClr val="000000"/>
                </a:solidFill>
                <a:latin typeface="Anton"/>
                <a:ea typeface="Anton"/>
                <a:cs typeface="Anton"/>
                <a:sym typeface="Anton"/>
              </a:rPr>
              <a:t>? </a:t>
            </a:r>
            <a:endParaRPr b="0" i="1" sz="3600" u="none" cap="none" strike="noStrike">
              <a:solidFill>
                <a:srgbClr val="000000"/>
              </a:solidFill>
              <a:latin typeface="Anton"/>
              <a:ea typeface="Anton"/>
              <a:cs typeface="Anton"/>
              <a:sym typeface="Anton"/>
            </a:endParaRPr>
          </a:p>
        </p:txBody>
      </p:sp>
      <p:pic>
        <p:nvPicPr>
          <p:cNvPr id="566" name="Google Shape;566;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67" name="Google Shape;567;p80"/>
          <p:cNvPicPr preferRelativeResize="0"/>
          <p:nvPr/>
        </p:nvPicPr>
        <p:blipFill>
          <a:blip r:embed="rId4">
            <a:alphaModFix/>
          </a:blip>
          <a:stretch>
            <a:fillRect/>
          </a:stretch>
        </p:blipFill>
        <p:spPr>
          <a:xfrm>
            <a:off x="4117851" y="958650"/>
            <a:ext cx="908300" cy="9083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1"/>
          <p:cNvSpPr txBox="1"/>
          <p:nvPr/>
        </p:nvSpPr>
        <p:spPr>
          <a:xfrm>
            <a:off x="1373850" y="2183700"/>
            <a:ext cx="63963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a:ea typeface="Helvetica Neue"/>
                <a:cs typeface="Helvetica Neue"/>
                <a:sym typeface="Helvetica Neue"/>
              </a:rPr>
              <a:t>Haz clic </a:t>
            </a:r>
            <a:r>
              <a:rPr lang="en-GB" sz="2000" u="sng">
                <a:solidFill>
                  <a:schemeClr val="accent1"/>
                </a:solidFill>
                <a:latin typeface="Helvetica Neue"/>
                <a:ea typeface="Helvetica Neue"/>
                <a:cs typeface="Helvetica Neue"/>
                <a:sym typeface="Helvetica Neue"/>
                <a:hlinkClick r:id="rId3">
                  <a:extLst>
                    <a:ext uri="{A12FA001-AC4F-418D-AE19-62706E023703}">
                      <ahyp:hlinkClr val="tx"/>
                    </a:ext>
                  </a:extLst>
                </a:hlinkClick>
              </a:rPr>
              <a:t>aquí</a:t>
            </a:r>
            <a:r>
              <a:rPr lang="en-GB" sz="2000">
                <a:solidFill>
                  <a:schemeClr val="accent1"/>
                </a:solidFill>
                <a:latin typeface="Helvetica Neue"/>
                <a:ea typeface="Helvetica Neue"/>
                <a:cs typeface="Helvetica Neue"/>
                <a:sym typeface="Helvetica Neue"/>
              </a:rPr>
              <a:t> </a:t>
            </a:r>
            <a:r>
              <a:rPr lang="en-GB" sz="2000">
                <a:solidFill>
                  <a:schemeClr val="dk1"/>
                </a:solidFill>
                <a:latin typeface="Helvetica Neue"/>
                <a:ea typeface="Helvetica Neue"/>
                <a:cs typeface="Helvetica Neue"/>
                <a:sym typeface="Helvetica Neue"/>
              </a:rPr>
              <a:t>y conoce todos nuestros beneficios exclusivos para estudiantes de Coderhouse.</a:t>
            </a:r>
            <a:endParaRPr sz="2000">
              <a:solidFill>
                <a:schemeClr val="dk1"/>
              </a:solidFill>
              <a:latin typeface="Helvetica Neue"/>
              <a:ea typeface="Helvetica Neue"/>
              <a:cs typeface="Helvetica Neue"/>
              <a:sym typeface="Helvetica Neue"/>
            </a:endParaRPr>
          </a:p>
          <a:p>
            <a:pPr indent="0" lvl="0" marL="0" rtl="0" algn="ctr">
              <a:lnSpc>
                <a:spcPct val="115000"/>
              </a:lnSpc>
              <a:spcBef>
                <a:spcPts val="1000"/>
              </a:spcBef>
              <a:spcAft>
                <a:spcPts val="0"/>
              </a:spcAft>
              <a:buNone/>
            </a:pPr>
            <a:r>
              <a:t/>
            </a:r>
            <a:endParaRPr sz="1800">
              <a:solidFill>
                <a:schemeClr val="dk1"/>
              </a:solidFill>
              <a:latin typeface="Helvetica Neue"/>
              <a:ea typeface="Helvetica Neue"/>
              <a:cs typeface="Helvetica Neue"/>
              <a:sym typeface="Helvetica Neue"/>
            </a:endParaRPr>
          </a:p>
          <a:p>
            <a:pPr indent="0" lvl="0" marL="0" rtl="0" algn="ctr">
              <a:lnSpc>
                <a:spcPct val="115000"/>
              </a:lnSpc>
              <a:spcBef>
                <a:spcPts val="1000"/>
              </a:spcBef>
              <a:spcAft>
                <a:spcPts val="0"/>
              </a:spcAft>
              <a:buNone/>
            </a:pPr>
            <a:r>
              <a:t/>
            </a:r>
            <a:endParaRPr sz="1800">
              <a:solidFill>
                <a:schemeClr val="dk1"/>
              </a:solidFill>
              <a:latin typeface="Helvetica Neue"/>
              <a:ea typeface="Helvetica Neue"/>
              <a:cs typeface="Helvetica Neue"/>
              <a:sym typeface="Helvetica Neue"/>
            </a:endParaRPr>
          </a:p>
          <a:p>
            <a:pPr indent="0" lvl="0" marL="457200" rtl="0" algn="l">
              <a:lnSpc>
                <a:spcPct val="115000"/>
              </a:lnSpc>
              <a:spcBef>
                <a:spcPts val="1000"/>
              </a:spcBef>
              <a:spcAft>
                <a:spcPts val="1000"/>
              </a:spcAft>
              <a:buClr>
                <a:schemeClr val="dk1"/>
              </a:buClr>
              <a:buSzPts val="1100"/>
              <a:buFont typeface="Arial"/>
              <a:buNone/>
            </a:pPr>
            <a:r>
              <a:t/>
            </a:r>
            <a:endParaRPr sz="1800">
              <a:solidFill>
                <a:schemeClr val="dk1"/>
              </a:solidFill>
              <a:latin typeface="Helvetica Neue"/>
              <a:ea typeface="Helvetica Neue"/>
              <a:cs typeface="Helvetica Neue"/>
              <a:sym typeface="Helvetica Neue"/>
            </a:endParaRPr>
          </a:p>
        </p:txBody>
      </p:sp>
      <p:pic>
        <p:nvPicPr>
          <p:cNvPr id="573" name="Google Shape;573;p8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574" name="Google Shape;574;p81"/>
          <p:cNvSpPr txBox="1"/>
          <p:nvPr/>
        </p:nvSpPr>
        <p:spPr>
          <a:xfrm>
            <a:off x="2399388" y="1126950"/>
            <a:ext cx="4776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BENEFICIOS</a:t>
            </a:r>
            <a:endParaRPr b="0" i="1" sz="4000" u="none" cap="none" strike="noStrike">
              <a:solidFill>
                <a:srgbClr val="000000"/>
              </a:solidFill>
              <a:latin typeface="Anton"/>
              <a:ea typeface="Anton"/>
              <a:cs typeface="Anton"/>
              <a:sym typeface="Anton"/>
            </a:endParaRPr>
          </a:p>
        </p:txBody>
      </p:sp>
      <p:pic>
        <p:nvPicPr>
          <p:cNvPr id="575" name="Google Shape;575;p81"/>
          <p:cNvPicPr preferRelativeResize="0"/>
          <p:nvPr/>
        </p:nvPicPr>
        <p:blipFill>
          <a:blip r:embed="rId5">
            <a:alphaModFix/>
          </a:blip>
          <a:stretch>
            <a:fillRect/>
          </a:stretch>
        </p:blipFill>
        <p:spPr>
          <a:xfrm>
            <a:off x="4139225" y="2992750"/>
            <a:ext cx="865550" cy="8655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9" name="Shape 579"/>
        <p:cNvGrpSpPr/>
        <p:nvPr/>
      </p:nvGrpSpPr>
      <p:grpSpPr>
        <a:xfrm>
          <a:off x="0" y="0"/>
          <a:ext cx="0" cy="0"/>
          <a:chOff x="0" y="0"/>
          <a:chExt cx="0" cy="0"/>
        </a:xfrm>
      </p:grpSpPr>
      <p:sp>
        <p:nvSpPr>
          <p:cNvPr id="580" name="Google Shape;580;p82"/>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581" name="Google Shape;581;p82"/>
          <p:cNvSpPr txBox="1"/>
          <p:nvPr/>
        </p:nvSpPr>
        <p:spPr>
          <a:xfrm>
            <a:off x="1996800" y="2623175"/>
            <a:ext cx="5150400" cy="2005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n-GB" sz="2200" u="none" cap="none" strike="noStrike">
                <a:solidFill>
                  <a:srgbClr val="E0FF00"/>
                </a:solidFill>
                <a:latin typeface="Helvetica Neue"/>
                <a:ea typeface="Helvetica Neue"/>
                <a:cs typeface="Helvetica Neue"/>
                <a:sym typeface="Helvetica Neue"/>
              </a:rPr>
              <a:t>Resumen de lo visto en clase hoy: </a:t>
            </a:r>
            <a:endParaRPr b="1" i="0" sz="2200" u="none" cap="none" strike="noStrike">
              <a:solidFill>
                <a:srgbClr val="E0FF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E0FF00"/>
              </a:buClr>
              <a:buSzPts val="1800"/>
              <a:buFont typeface="Helvetica Neue"/>
              <a:buChar char="-"/>
            </a:pPr>
            <a:r>
              <a:rPr b="0" i="0" lang="en-GB" sz="1800" u="none" cap="none" strike="noStrike">
                <a:solidFill>
                  <a:srgbClr val="E0FF00"/>
                </a:solidFill>
                <a:latin typeface="Helvetica Neue"/>
                <a:ea typeface="Helvetica Neue"/>
                <a:cs typeface="Helvetica Neue"/>
                <a:sym typeface="Helvetica Neue"/>
              </a:rPr>
              <a:t>Presentación de conceptos básicos.</a:t>
            </a:r>
            <a:endParaRPr b="0" i="0" sz="1800" u="none" cap="none" strike="noStrike">
              <a:solidFill>
                <a:srgbClr val="E0FF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E0FF00"/>
              </a:buClr>
              <a:buSzPts val="1800"/>
              <a:buFont typeface="Helvetica Neue"/>
              <a:buChar char="-"/>
            </a:pPr>
            <a:r>
              <a:rPr b="0" i="0" lang="en-GB" sz="1800" u="none" cap="none" strike="noStrike">
                <a:solidFill>
                  <a:srgbClr val="E0FF00"/>
                </a:solidFill>
                <a:latin typeface="Helvetica Neue"/>
                <a:ea typeface="Helvetica Neue"/>
                <a:cs typeface="Helvetica Neue"/>
                <a:sym typeface="Helvetica Neue"/>
              </a:rPr>
              <a:t>Introducción de las herramientas a utilizar.</a:t>
            </a:r>
            <a:endParaRPr b="0" i="0" sz="1800" u="none" cap="none" strike="noStrike">
              <a:solidFill>
                <a:srgbClr val="E0FF00"/>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E0FF00"/>
              </a:buClr>
              <a:buSzPts val="1800"/>
              <a:buFont typeface="Helvetica Neue"/>
              <a:buChar char="-"/>
            </a:pPr>
            <a:r>
              <a:rPr b="0" i="0" lang="en-GB" sz="1800" u="none" cap="none" strike="noStrike">
                <a:solidFill>
                  <a:srgbClr val="E0FF00"/>
                </a:solidFill>
                <a:latin typeface="Helvetica Neue"/>
                <a:ea typeface="Helvetica Neue"/>
                <a:cs typeface="Helvetica Neue"/>
                <a:sym typeface="Helvetica Neue"/>
              </a:rPr>
              <a:t>Instalación y prueba de dichas herramientas.</a:t>
            </a:r>
            <a:endParaRPr b="0" i="0" sz="2200" u="none" cap="none" strike="noStrike">
              <a:solidFill>
                <a:srgbClr val="E0FF00"/>
              </a:solidFill>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5" name="Shape 585"/>
        <p:cNvGrpSpPr/>
        <p:nvPr/>
      </p:nvGrpSpPr>
      <p:grpSpPr>
        <a:xfrm>
          <a:off x="0" y="0"/>
          <a:ext cx="0" cy="0"/>
          <a:chOff x="0" y="0"/>
          <a:chExt cx="0" cy="0"/>
        </a:xfrm>
      </p:grpSpPr>
      <p:sp>
        <p:nvSpPr>
          <p:cNvPr id="586" name="Google Shape;586;p83"/>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587" name="Google Shape;587;p83"/>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1" name="Shape 591"/>
        <p:cNvGrpSpPr/>
        <p:nvPr/>
      </p:nvGrpSpPr>
      <p:grpSpPr>
        <a:xfrm>
          <a:off x="0" y="0"/>
          <a:ext cx="0" cy="0"/>
          <a:chOff x="0" y="0"/>
          <a:chExt cx="0" cy="0"/>
        </a:xfrm>
      </p:grpSpPr>
      <p:sp>
        <p:nvSpPr>
          <p:cNvPr id="592" name="Google Shape;592;p84"/>
          <p:cNvSpPr txBox="1"/>
          <p:nvPr/>
        </p:nvSpPr>
        <p:spPr>
          <a:xfrm>
            <a:off x="2259600" y="2252413"/>
            <a:ext cx="4624800" cy="11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¡LES DAMOS LA BIENVENIDA!</a:t>
            </a:r>
            <a:endParaRPr b="0" i="1" sz="4800" u="none" cap="none" strike="noStrike">
              <a:solidFill>
                <a:srgbClr val="E0FF00"/>
              </a:solidFill>
              <a:latin typeface="Anton"/>
              <a:ea typeface="Anton"/>
              <a:cs typeface="Anton"/>
              <a:sym typeface="Anton"/>
            </a:endParaRPr>
          </a:p>
        </p:txBody>
      </p:sp>
      <p:sp>
        <p:nvSpPr>
          <p:cNvPr id="593" name="Google Shape;593;p84"/>
          <p:cNvSpPr txBox="1"/>
          <p:nvPr/>
        </p:nvSpPr>
        <p:spPr>
          <a:xfrm>
            <a:off x="3071988" y="3725500"/>
            <a:ext cx="3000000" cy="561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rgbClr val="E0FF00"/>
                </a:solidFill>
                <a:latin typeface="Helvetica Neue"/>
                <a:ea typeface="Helvetica Neue"/>
                <a:cs typeface="Helvetica Neue"/>
                <a:sym typeface="Helvetica Neue"/>
              </a:rPr>
              <a:t>¿Están listos?</a:t>
            </a:r>
            <a:endParaRPr b="0" i="0" sz="1400" u="none" cap="none" strike="noStrike">
              <a:solidFill>
                <a:srgbClr val="E0FF00"/>
              </a:solidFill>
              <a:latin typeface="Helvetica Neue"/>
              <a:ea typeface="Helvetica Neue"/>
              <a:cs typeface="Helvetica Neue"/>
              <a:sym typeface="Helvetica Neue"/>
            </a:endParaRPr>
          </a:p>
        </p:txBody>
      </p:sp>
      <p:pic>
        <p:nvPicPr>
          <p:cNvPr descr="Man Dancing on Apple iOS 12.2" id="594" name="Google Shape;594;p84"/>
          <p:cNvPicPr preferRelativeResize="0"/>
          <p:nvPr/>
        </p:nvPicPr>
        <p:blipFill rotWithShape="1">
          <a:blip r:embed="rId4">
            <a:alphaModFix/>
          </a:blip>
          <a:srcRect b="0" l="0" r="0" t="0"/>
          <a:stretch/>
        </p:blipFill>
        <p:spPr>
          <a:xfrm>
            <a:off x="3983400" y="631749"/>
            <a:ext cx="1177200" cy="1177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98" name="Shape 598"/>
        <p:cNvGrpSpPr/>
        <p:nvPr/>
      </p:nvGrpSpPr>
      <p:grpSpPr>
        <a:xfrm>
          <a:off x="0" y="0"/>
          <a:ext cx="0" cy="0"/>
          <a:chOff x="0" y="0"/>
          <a:chExt cx="0" cy="0"/>
        </a:xfrm>
      </p:grpSpPr>
      <p:sp>
        <p:nvSpPr>
          <p:cNvPr id="599" name="Google Shape;599;p85"/>
          <p:cNvSpPr txBox="1"/>
          <p:nvPr/>
        </p:nvSpPr>
        <p:spPr>
          <a:xfrm>
            <a:off x="1398000" y="13914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RECORDÁ PONER A GRABAR LA CLASE</a:t>
            </a:r>
            <a:endParaRPr b="0" i="1" sz="3600" u="none" cap="none" strike="noStrike">
              <a:solidFill>
                <a:srgbClr val="121212"/>
              </a:solidFill>
              <a:latin typeface="Anton"/>
              <a:ea typeface="Anton"/>
              <a:cs typeface="Anton"/>
              <a:sym typeface="Anton"/>
            </a:endParaRPr>
          </a:p>
        </p:txBody>
      </p:sp>
      <p:pic>
        <p:nvPicPr>
          <p:cNvPr id="600" name="Google Shape;600;p85"/>
          <p:cNvPicPr preferRelativeResize="0"/>
          <p:nvPr/>
        </p:nvPicPr>
        <p:blipFill rotWithShape="1">
          <a:blip r:embed="rId3">
            <a:alphaModFix/>
          </a:blip>
          <a:srcRect b="0" l="0" r="0" t="0"/>
          <a:stretch/>
        </p:blipFill>
        <p:spPr>
          <a:xfrm>
            <a:off x="4125950" y="2524688"/>
            <a:ext cx="892100" cy="743425"/>
          </a:xfrm>
          <a:prstGeom prst="rect">
            <a:avLst/>
          </a:prstGeom>
          <a:noFill/>
          <a:ln>
            <a:noFill/>
          </a:ln>
        </p:spPr>
      </p:pic>
      <p:pic>
        <p:nvPicPr>
          <p:cNvPr id="601" name="Google Shape;601;p8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05" name="Shape 605"/>
        <p:cNvGrpSpPr/>
        <p:nvPr/>
      </p:nvGrpSpPr>
      <p:grpSpPr>
        <a:xfrm>
          <a:off x="0" y="0"/>
          <a:ext cx="0" cy="0"/>
          <a:chOff x="0" y="0"/>
          <a:chExt cx="0" cy="0"/>
        </a:xfrm>
      </p:grpSpPr>
      <p:sp>
        <p:nvSpPr>
          <p:cNvPr id="606" name="Google Shape;606;p86"/>
          <p:cNvSpPr txBox="1"/>
          <p:nvPr/>
        </p:nvSpPr>
        <p:spPr>
          <a:xfrm>
            <a:off x="1398000" y="552325"/>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PRESENTACIÓN DE ESTUDIANTES</a:t>
            </a:r>
            <a:endParaRPr b="0" i="1" sz="3600" u="none" cap="none" strike="noStrike">
              <a:solidFill>
                <a:srgbClr val="121212"/>
              </a:solidFill>
              <a:latin typeface="Anton"/>
              <a:ea typeface="Anton"/>
              <a:cs typeface="Anton"/>
              <a:sym typeface="Anton"/>
            </a:endParaRPr>
          </a:p>
        </p:txBody>
      </p:sp>
      <p:sp>
        <p:nvSpPr>
          <p:cNvPr id="607" name="Google Shape;607;p86"/>
          <p:cNvSpPr txBox="1"/>
          <p:nvPr/>
        </p:nvSpPr>
        <p:spPr>
          <a:xfrm>
            <a:off x="4310850" y="1541425"/>
            <a:ext cx="3516300" cy="27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GB" sz="2400" u="none" cap="none" strike="noStrike">
                <a:solidFill>
                  <a:srgbClr val="222222"/>
                </a:solidFill>
                <a:latin typeface="Helvetica Neue"/>
                <a:ea typeface="Helvetica Neue"/>
                <a:cs typeface="Helvetica Neue"/>
                <a:sym typeface="Helvetica Neue"/>
              </a:rPr>
              <a:t>Por encuestas de Zoom:</a:t>
            </a:r>
            <a:endParaRPr b="0" i="0" sz="2400" u="none" cap="none" strike="noStrike">
              <a:solidFill>
                <a:srgbClr val="222222"/>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222222"/>
              </a:buClr>
              <a:buSzPts val="1800"/>
              <a:buFont typeface="Helvetica Neue"/>
              <a:buAutoNum type="arabicPeriod"/>
            </a:pPr>
            <a:r>
              <a:rPr b="0" i="0" lang="en-GB" sz="1800" u="none" cap="none" strike="noStrike">
                <a:solidFill>
                  <a:srgbClr val="222222"/>
                </a:solidFill>
                <a:latin typeface="Helvetica Neue"/>
                <a:ea typeface="Helvetica Neue"/>
                <a:cs typeface="Helvetica Neue"/>
                <a:sym typeface="Helvetica Neue"/>
              </a:rPr>
              <a:t>País</a:t>
            </a:r>
            <a:endParaRPr b="0" i="0" sz="1800" u="none" cap="none" strike="noStrike">
              <a:solidFill>
                <a:srgbClr val="222222"/>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222222"/>
              </a:buClr>
              <a:buSzPts val="1800"/>
              <a:buFont typeface="Helvetica Neue"/>
              <a:buAutoNum type="arabicPeriod"/>
            </a:pPr>
            <a:r>
              <a:rPr b="0" i="0" lang="en-GB" sz="1800" u="none" cap="none" strike="noStrike">
                <a:solidFill>
                  <a:srgbClr val="222222"/>
                </a:solidFill>
                <a:latin typeface="Helvetica Neue"/>
                <a:ea typeface="Helvetica Neue"/>
                <a:cs typeface="Helvetica Neue"/>
                <a:sym typeface="Helvetica Neue"/>
              </a:rPr>
              <a:t>Conocimientos previos en la disciplina</a:t>
            </a:r>
            <a:endParaRPr b="0" i="0" sz="1800" u="none" cap="none" strike="noStrike">
              <a:solidFill>
                <a:srgbClr val="222222"/>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222222"/>
              </a:buClr>
              <a:buSzPts val="1800"/>
              <a:buFont typeface="Helvetica Neue"/>
              <a:buAutoNum type="arabicPeriod"/>
            </a:pPr>
            <a:r>
              <a:rPr b="0" i="0" lang="en-GB" sz="1800" u="none" cap="none" strike="noStrike">
                <a:solidFill>
                  <a:srgbClr val="222222"/>
                </a:solidFill>
                <a:latin typeface="Helvetica Neue"/>
                <a:ea typeface="Helvetica Neue"/>
                <a:cs typeface="Helvetica Neue"/>
                <a:sym typeface="Helvetica Neue"/>
              </a:rPr>
              <a:t>¿Por qué elegiste el curso?</a:t>
            </a:r>
            <a:endParaRPr b="0" i="0" sz="1800" u="none" cap="none" strike="noStrike">
              <a:solidFill>
                <a:srgbClr val="22222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rgbClr val="22222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22222"/>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222222"/>
                </a:solidFill>
                <a:latin typeface="Helvetica Neue"/>
                <a:ea typeface="Helvetica Neue"/>
                <a:cs typeface="Helvetica Neue"/>
                <a:sym typeface="Helvetica Neue"/>
              </a:rPr>
              <a:t>Se responde en encuestas separadas creadas por el docente.</a:t>
            </a:r>
            <a:endParaRPr b="0" i="0" sz="2400" u="none" cap="none" strike="noStrike">
              <a:solidFill>
                <a:srgbClr val="222222"/>
              </a:solidFill>
              <a:latin typeface="Helvetica Neue"/>
              <a:ea typeface="Helvetica Neue"/>
              <a:cs typeface="Helvetica Neue"/>
              <a:sym typeface="Helvetica Neue"/>
            </a:endParaRPr>
          </a:p>
        </p:txBody>
      </p:sp>
      <p:sp>
        <p:nvSpPr>
          <p:cNvPr id="608" name="Google Shape;608;p86"/>
          <p:cNvSpPr/>
          <p:nvPr/>
        </p:nvSpPr>
        <p:spPr>
          <a:xfrm>
            <a:off x="1585225" y="1716364"/>
            <a:ext cx="1533000" cy="1533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9" name="Google Shape;609;p86"/>
          <p:cNvPicPr preferRelativeResize="0"/>
          <p:nvPr/>
        </p:nvPicPr>
        <p:blipFill rotWithShape="1">
          <a:blip r:embed="rId3">
            <a:alphaModFix/>
          </a:blip>
          <a:srcRect b="0" l="0" r="0" t="0"/>
          <a:stretch/>
        </p:blipFill>
        <p:spPr>
          <a:xfrm>
            <a:off x="1657621" y="1762239"/>
            <a:ext cx="1549155" cy="1549151"/>
          </a:xfrm>
          <a:prstGeom prst="rect">
            <a:avLst/>
          </a:prstGeom>
          <a:noFill/>
          <a:ln>
            <a:noFill/>
          </a:ln>
        </p:spPr>
      </p:pic>
      <p:pic>
        <p:nvPicPr>
          <p:cNvPr id="610" name="Google Shape;610;p8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611" name="Google Shape;611;p86"/>
          <p:cNvPicPr preferRelativeResize="0"/>
          <p:nvPr/>
        </p:nvPicPr>
        <p:blipFill rotWithShape="1">
          <a:blip r:embed="rId5">
            <a:alphaModFix/>
          </a:blip>
          <a:srcRect b="0" l="-28965" r="0" t="-28965"/>
          <a:stretch/>
        </p:blipFill>
        <p:spPr>
          <a:xfrm>
            <a:off x="3705863" y="3597825"/>
            <a:ext cx="657225" cy="485775"/>
          </a:xfrm>
          <a:prstGeom prst="rect">
            <a:avLst/>
          </a:prstGeom>
          <a:noFill/>
          <a:ln>
            <a:noFill/>
          </a:ln>
          <a:effectLst>
            <a:outerShdw blurRad="57150" rotWithShape="0" algn="bl" dir="5400000" dist="19050">
              <a:srgbClr val="000000">
                <a:alpha val="49803"/>
              </a:srgbClr>
            </a:outerShdw>
            <a:reflection blurRad="0" dir="5400000" dist="38100" endA="0" endPos="30000" fadeDir="5400012" kx="0" rotWithShape="0" algn="bl" stPos="0" sy="-100000" ky="0"/>
          </a:effectLst>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5" name="Shape 615"/>
        <p:cNvGrpSpPr/>
        <p:nvPr/>
      </p:nvGrpSpPr>
      <p:grpSpPr>
        <a:xfrm>
          <a:off x="0" y="0"/>
          <a:ext cx="0" cy="0"/>
          <a:chOff x="0" y="0"/>
          <a:chExt cx="0" cy="0"/>
        </a:xfrm>
      </p:grpSpPr>
      <p:sp>
        <p:nvSpPr>
          <p:cNvPr id="616" name="Google Shape;616;p87"/>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617" name="Google Shape;617;p87"/>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618" name="Google Shape;618;p87"/>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a:ea typeface="Helvetica Neue"/>
                <a:cs typeface="Helvetica Neue"/>
                <a:sym typeface="Helvetica Neue"/>
              </a:rPr>
              <a:t>Son actividades o ejercicios que se realizan durante la cursada, para enfocarse en </a:t>
            </a:r>
            <a:endParaRPr b="0" i="0" sz="18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a:ea typeface="Helvetica Neue"/>
                <a:cs typeface="Helvetica Neue"/>
                <a:sym typeface="Helvetica Neue"/>
              </a:rPr>
              <a:t>la práctica.</a:t>
            </a:r>
            <a:endParaRPr b="0" i="0" sz="18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pic>
        <p:nvPicPr>
          <p:cNvPr id="624" name="Google Shape;624;p88"/>
          <p:cNvPicPr preferRelativeResize="0"/>
          <p:nvPr/>
        </p:nvPicPr>
        <p:blipFill rotWithShape="1">
          <a:blip r:embed="rId3">
            <a:alphaModFix/>
          </a:blip>
          <a:srcRect b="0" l="0" r="0" t="0"/>
          <a:stretch/>
        </p:blipFill>
        <p:spPr>
          <a:xfrm>
            <a:off x="7750025" y="4693400"/>
            <a:ext cx="1186526" cy="330675"/>
          </a:xfrm>
          <a:prstGeom prst="rect">
            <a:avLst/>
          </a:prstGeom>
          <a:noFill/>
          <a:ln>
            <a:noFill/>
          </a:ln>
        </p:spPr>
      </p:pic>
      <p:sp>
        <p:nvSpPr>
          <p:cNvPr id="625" name="Google Shape;625;p88"/>
          <p:cNvSpPr txBox="1"/>
          <p:nvPr/>
        </p:nvSpPr>
        <p:spPr>
          <a:xfrm>
            <a:off x="45221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n-GB" sz="1500" u="none" cap="none" strike="noStrike">
                <a:solidFill>
                  <a:srgbClr val="000000"/>
                </a:solidFill>
                <a:latin typeface="Helvetica Neue"/>
                <a:ea typeface="Helvetica Neue"/>
                <a:cs typeface="Helvetica Neue"/>
                <a:sym typeface="Helvetica Neue"/>
              </a:rPr>
              <a:t>Desafíos entregables</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500"/>
              <a:buFont typeface="Arial"/>
              <a:buNone/>
            </a:pPr>
            <a:r>
              <a:rPr b="0" i="0" lang="en-GB" sz="1400" u="none" cap="none" strike="noStrike">
                <a:solidFill>
                  <a:srgbClr val="000000"/>
                </a:solidFill>
                <a:latin typeface="Helvetica Neue"/>
                <a:ea typeface="Helvetica Neue"/>
                <a:cs typeface="Helvetica Neue"/>
                <a:sym typeface="Helvetica Neue"/>
              </a:rPr>
              <a:t>Relacionados completamente con el </a:t>
            </a:r>
            <a:r>
              <a:rPr b="0" i="0" lang="en-GB" sz="1400" u="none" cap="none" strike="noStrike">
                <a:solidFill>
                  <a:srgbClr val="000000"/>
                </a:solidFill>
                <a:latin typeface="Helvetica Neue"/>
                <a:ea typeface="Helvetica Neue"/>
                <a:cs typeface="Helvetica Neue"/>
                <a:sym typeface="Helvetica Neue"/>
              </a:rPr>
              <a:t>Proyecto Final</a:t>
            </a:r>
            <a:r>
              <a:rPr b="0" i="0" lang="en-GB" sz="1400" u="none" cap="none" strike="noStrike">
                <a:solidFill>
                  <a:srgbClr val="000000"/>
                </a:solidFill>
                <a:latin typeface="Helvetica Neue"/>
                <a:ea typeface="Helvetica Neue"/>
                <a:cs typeface="Helvetica Neue"/>
                <a:sym typeface="Helvetica Neue"/>
              </a:rPr>
              <a:t>. Deben ser subidos obligatoriamente a la plataforma </a:t>
            </a:r>
            <a:r>
              <a:rPr b="0" i="0" lang="en-GB" sz="1400" u="none" cap="none" strike="noStrike">
                <a:solidFill>
                  <a:schemeClr val="dk1"/>
                </a:solidFill>
                <a:latin typeface="Helvetica Neue"/>
                <a:ea typeface="Helvetica Neue"/>
                <a:cs typeface="Helvetica Neue"/>
                <a:sym typeface="Helvetica Neue"/>
              </a:rPr>
              <a:t>hasta 7 días luego de la clase </a:t>
            </a:r>
            <a:r>
              <a:rPr b="0" i="0" lang="en-GB" sz="1400" u="none" cap="none" strike="noStrike">
                <a:solidFill>
                  <a:srgbClr val="000000"/>
                </a:solidFill>
                <a:latin typeface="Helvetica Neue"/>
                <a:ea typeface="Helvetica Neue"/>
                <a:cs typeface="Helvetica Neue"/>
                <a:sym typeface="Helvetica Neue"/>
              </a:rPr>
              <a:t>para que sean corregidos. </a:t>
            </a:r>
            <a:endParaRPr b="0" i="0" sz="1400" u="none" cap="none" strike="noStrike">
              <a:solidFill>
                <a:srgbClr val="000000"/>
              </a:solidFill>
              <a:latin typeface="Helvetica Neue"/>
              <a:ea typeface="Helvetica Neue"/>
              <a:cs typeface="Helvetica Neue"/>
              <a:sym typeface="Helvetica Neue"/>
            </a:endParaRPr>
          </a:p>
        </p:txBody>
      </p:sp>
      <p:sp>
        <p:nvSpPr>
          <p:cNvPr id="626" name="Google Shape;626;p88"/>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pic>
        <p:nvPicPr>
          <p:cNvPr id="627" name="Google Shape;627;p88"/>
          <p:cNvPicPr preferRelativeResize="0"/>
          <p:nvPr/>
        </p:nvPicPr>
        <p:blipFill rotWithShape="1">
          <a:blip r:embed="rId4">
            <a:alphaModFix/>
          </a:blip>
          <a:srcRect b="0" l="0" r="0" t="0"/>
          <a:stretch/>
        </p:blipFill>
        <p:spPr>
          <a:xfrm>
            <a:off x="5657900" y="1877899"/>
            <a:ext cx="1379450" cy="1379450"/>
          </a:xfrm>
          <a:prstGeom prst="rect">
            <a:avLst/>
          </a:prstGeom>
          <a:noFill/>
          <a:ln>
            <a:noFill/>
          </a:ln>
        </p:spPr>
      </p:pic>
      <p:pic>
        <p:nvPicPr>
          <p:cNvPr id="628" name="Google Shape;628;p88"/>
          <p:cNvPicPr preferRelativeResize="0"/>
          <p:nvPr/>
        </p:nvPicPr>
        <p:blipFill rotWithShape="1">
          <a:blip r:embed="rId5">
            <a:alphaModFix/>
          </a:blip>
          <a:srcRect b="0" l="0" r="0" t="0"/>
          <a:stretch/>
        </p:blipFill>
        <p:spPr>
          <a:xfrm>
            <a:off x="1717100" y="1877899"/>
            <a:ext cx="1379450" cy="1379450"/>
          </a:xfrm>
          <a:prstGeom prst="rect">
            <a:avLst/>
          </a:prstGeom>
          <a:noFill/>
          <a:ln>
            <a:noFill/>
          </a:ln>
        </p:spPr>
      </p:pic>
      <p:sp>
        <p:nvSpPr>
          <p:cNvPr id="629" name="Google Shape;629;p88"/>
          <p:cNvSpPr/>
          <p:nvPr/>
        </p:nvSpPr>
        <p:spPr>
          <a:xfrm>
            <a:off x="6691025" y="1876725"/>
            <a:ext cx="449100" cy="4491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900" u="none" cap="none" strike="noStrike">
                <a:solidFill>
                  <a:srgbClr val="FFFFFF"/>
                </a:solidFill>
                <a:latin typeface="Helvetica Neue"/>
                <a:ea typeface="Helvetica Neue"/>
                <a:cs typeface="Helvetica Neue"/>
                <a:sym typeface="Helvetica Neue"/>
              </a:rPr>
              <a:t>10</a:t>
            </a:r>
            <a:endParaRPr b="1" i="0" sz="900" u="none" cap="none" strike="noStrike">
              <a:solidFill>
                <a:srgbClr val="FFFFFF"/>
              </a:solidFill>
              <a:latin typeface="Helvetica Neue"/>
              <a:ea typeface="Helvetica Neue"/>
              <a:cs typeface="Helvetica Neue"/>
              <a:sym typeface="Helvetica Neue"/>
            </a:endParaRPr>
          </a:p>
        </p:txBody>
      </p:sp>
      <p:sp>
        <p:nvSpPr>
          <p:cNvPr id="630" name="Google Shape;630;p88"/>
          <p:cNvSpPr txBox="1"/>
          <p:nvPr/>
        </p:nvSpPr>
        <p:spPr>
          <a:xfrm>
            <a:off x="5813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n-GB" sz="1500" u="none" cap="none" strike="noStrike">
                <a:solidFill>
                  <a:schemeClr val="dk1"/>
                </a:solidFill>
                <a:latin typeface="Helvetica Neue"/>
                <a:ea typeface="Helvetica Neue"/>
                <a:cs typeface="Helvetica Neue"/>
                <a:sym typeface="Helvetica Neue"/>
              </a:rPr>
              <a:t>Desafíos genéricos</a:t>
            </a:r>
            <a:endParaRPr b="1" i="0" sz="15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500"/>
              <a:buFont typeface="Arial"/>
              <a:buNone/>
            </a:pPr>
            <a:r>
              <a:rPr b="0" i="0" lang="en-GB" sz="1400" u="none" cap="none" strike="noStrike">
                <a:solidFill>
                  <a:schemeClr val="dk1"/>
                </a:solidFill>
                <a:latin typeface="Helvetica Neue"/>
                <a:ea typeface="Helvetica Neue"/>
                <a:cs typeface="Helvetica Neue"/>
                <a:sym typeface="Helvetica Neue"/>
              </a:rPr>
              <a:t>Ayudan a poner en práctica los conceptos y la teoría vista en clase N</a:t>
            </a:r>
            <a:r>
              <a:rPr lang="en-GB">
                <a:solidFill>
                  <a:schemeClr val="dk1"/>
                </a:solidFill>
                <a:latin typeface="Helvetica Neue"/>
                <a:ea typeface="Helvetica Neue"/>
                <a:cs typeface="Helvetica Neue"/>
                <a:sym typeface="Helvetica Neue"/>
              </a:rPr>
              <a:t>O</a:t>
            </a:r>
            <a:r>
              <a:rPr b="0" i="0" lang="en-GB" sz="1400" u="none" cap="none" strike="noStrike">
                <a:solidFill>
                  <a:schemeClr val="dk1"/>
                </a:solidFill>
                <a:latin typeface="Helvetica Neue"/>
                <a:ea typeface="Helvetica Neue"/>
                <a:cs typeface="Helvetica Neue"/>
                <a:sym typeface="Helvetica Neue"/>
              </a:rPr>
              <a:t> deben ser subidos a la plataforma.</a:t>
            </a:r>
            <a:endParaRPr b="0" i="0" sz="14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49" name="Shape 149"/>
        <p:cNvGrpSpPr/>
        <p:nvPr/>
      </p:nvGrpSpPr>
      <p:grpSpPr>
        <a:xfrm>
          <a:off x="0" y="0"/>
          <a:ext cx="0" cy="0"/>
          <a:chOff x="0" y="0"/>
          <a:chExt cx="0" cy="0"/>
        </a:xfrm>
      </p:grpSpPr>
      <p:sp>
        <p:nvSpPr>
          <p:cNvPr id="150" name="Google Shape;150;p35"/>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n-GB" sz="1800" u="none" cap="none" strike="noStrike">
                <a:solidFill>
                  <a:srgbClr val="000000"/>
                </a:solidFill>
                <a:latin typeface="Helvetica Neue"/>
                <a:ea typeface="Helvetica Neue"/>
                <a:cs typeface="Helvetica Neue"/>
                <a:sym typeface="Helvetica Neue"/>
              </a:rPr>
              <a:t>Conocer los conceptos básicos del curso. </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000000"/>
              </a:buClr>
              <a:buSzPts val="1800"/>
              <a:buFont typeface="Arial"/>
              <a:buChar char="●"/>
            </a:pPr>
            <a:r>
              <a:rPr b="0" i="0" lang="en-GB" sz="1800" u="none" cap="none" strike="noStrike">
                <a:solidFill>
                  <a:srgbClr val="000000"/>
                </a:solidFill>
                <a:latin typeface="Helvetica Neue"/>
                <a:ea typeface="Helvetica Neue"/>
                <a:cs typeface="Helvetica Neue"/>
                <a:sym typeface="Helvetica Neue"/>
              </a:rPr>
              <a:t>Presentar las herramientas a utilizar.</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000000"/>
              </a:buClr>
              <a:buSzPts val="1800"/>
              <a:buFont typeface="Arial"/>
              <a:buChar char="●"/>
            </a:pPr>
            <a:r>
              <a:rPr b="0" i="0" lang="en-GB" sz="1800" u="none" cap="none" strike="noStrike">
                <a:solidFill>
                  <a:srgbClr val="000000"/>
                </a:solidFill>
                <a:latin typeface="Helvetica Neue"/>
                <a:ea typeface="Helvetica Neue"/>
                <a:cs typeface="Helvetica Neue"/>
                <a:sym typeface="Helvetica Neue"/>
              </a:rPr>
              <a:t>Instalar y probar cada una de ellas.</a:t>
            </a:r>
            <a:endParaRPr b="0" i="0" sz="1800" u="none" cap="none" strike="noStrike">
              <a:solidFill>
                <a:srgbClr val="000000"/>
              </a:solidFill>
              <a:latin typeface="Helvetica Neue"/>
              <a:ea typeface="Helvetica Neue"/>
              <a:cs typeface="Helvetica Neue"/>
              <a:sym typeface="Helvetica Neue"/>
            </a:endParaRPr>
          </a:p>
        </p:txBody>
      </p:sp>
      <p:pic>
        <p:nvPicPr>
          <p:cNvPr id="151" name="Google Shape;151;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52" name="Google Shape;152;p35"/>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53" name="Google Shape;153;p35"/>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89"/>
          <p:cNvPicPr preferRelativeResize="0"/>
          <p:nvPr/>
        </p:nvPicPr>
        <p:blipFill rotWithShape="1">
          <a:blip r:embed="rId3">
            <a:alphaModFix/>
          </a:blip>
          <a:srcRect b="0" l="0" r="0" t="0"/>
          <a:stretch/>
        </p:blipFill>
        <p:spPr>
          <a:xfrm>
            <a:off x="5693475" y="1938299"/>
            <a:ext cx="1379450" cy="1379450"/>
          </a:xfrm>
          <a:prstGeom prst="rect">
            <a:avLst/>
          </a:prstGeom>
          <a:noFill/>
          <a:ln>
            <a:noFill/>
          </a:ln>
        </p:spPr>
      </p:pic>
      <p:sp>
        <p:nvSpPr>
          <p:cNvPr id="636" name="Google Shape;636;p89"/>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a:ea typeface="Helvetica Neue"/>
                <a:cs typeface="Helvetica Neue"/>
                <a:sym typeface="Helvetica Neue"/>
              </a:rPr>
              <a:t>Son actividades o ejercicios que se realizan durante la cursada, para enfocarse en </a:t>
            </a:r>
            <a:endParaRPr b="0" i="0" sz="18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a:ea typeface="Helvetica Neue"/>
                <a:cs typeface="Helvetica Neue"/>
                <a:sym typeface="Helvetica Neue"/>
              </a:rPr>
              <a:t>la práctica. </a:t>
            </a:r>
            <a:endParaRPr b="0" i="0" sz="18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pic>
        <p:nvPicPr>
          <p:cNvPr id="637" name="Google Shape;637;p89"/>
          <p:cNvPicPr preferRelativeResize="0"/>
          <p:nvPr/>
        </p:nvPicPr>
        <p:blipFill rotWithShape="1">
          <a:blip r:embed="rId4">
            <a:alphaModFix/>
          </a:blip>
          <a:srcRect b="0" l="0" r="0" t="0"/>
          <a:stretch/>
        </p:blipFill>
        <p:spPr>
          <a:xfrm>
            <a:off x="7750025" y="4693400"/>
            <a:ext cx="1186526" cy="330675"/>
          </a:xfrm>
          <a:prstGeom prst="rect">
            <a:avLst/>
          </a:prstGeom>
          <a:noFill/>
          <a:ln>
            <a:noFill/>
          </a:ln>
        </p:spPr>
      </p:pic>
      <p:sp>
        <p:nvSpPr>
          <p:cNvPr id="638" name="Google Shape;638;p89"/>
          <p:cNvSpPr txBox="1"/>
          <p:nvPr/>
        </p:nvSpPr>
        <p:spPr>
          <a:xfrm>
            <a:off x="4522125" y="3393923"/>
            <a:ext cx="3651000" cy="121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n-GB" sz="1500" u="none" cap="none" strike="noStrike">
                <a:solidFill>
                  <a:schemeClr val="dk1"/>
                </a:solidFill>
                <a:latin typeface="Helvetica Neue"/>
                <a:ea typeface="Helvetica Neue"/>
                <a:cs typeface="Helvetica Neue"/>
                <a:sym typeface="Helvetica Neue"/>
              </a:rPr>
              <a:t>Entregas del Proyecto Final</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rPr b="0" i="0" lang="en-GB" sz="1400" u="none" cap="none" strike="noStrike">
                <a:solidFill>
                  <a:srgbClr val="000000"/>
                </a:solidFill>
                <a:latin typeface="Helvetica Neue"/>
                <a:ea typeface="Helvetica Neue"/>
                <a:cs typeface="Helvetica Neue"/>
                <a:sym typeface="Helvetica Neue"/>
              </a:rPr>
              <a:t>Entregas con el estado de avance de tu </a:t>
            </a:r>
            <a:r>
              <a:rPr b="1" i="0" lang="en-GB" sz="1400" u="none" cap="none" strike="noStrike">
                <a:solidFill>
                  <a:srgbClr val="000000"/>
                </a:solidFill>
                <a:latin typeface="Helvetica Neue"/>
                <a:ea typeface="Helvetica Neue"/>
                <a:cs typeface="Helvetica Neue"/>
                <a:sym typeface="Helvetica Neue"/>
              </a:rPr>
              <a:t>proyecto final</a:t>
            </a:r>
            <a:r>
              <a:rPr b="0" i="0" lang="en-GB" sz="1400" u="none" cap="none" strike="noStrike">
                <a:solidFill>
                  <a:srgbClr val="000000"/>
                </a:solidFill>
                <a:latin typeface="Helvetica Neue"/>
                <a:ea typeface="Helvetica Neue"/>
                <a:cs typeface="Helvetica Neue"/>
                <a:sym typeface="Helvetica Neue"/>
              </a:rPr>
              <a:t> que deberás subir a la plataforma a lo largo del curso y </a:t>
            </a:r>
            <a:r>
              <a:rPr b="0" i="0" lang="en-GB" sz="1400" u="none" cap="none" strike="noStrike">
                <a:solidFill>
                  <a:schemeClr val="dk1"/>
                </a:solidFill>
                <a:latin typeface="Helvetica Neue"/>
                <a:ea typeface="Helvetica Neue"/>
                <a:cs typeface="Helvetica Neue"/>
                <a:sym typeface="Helvetica Neue"/>
              </a:rPr>
              <a:t>hasta 7 días luego de la clase</a:t>
            </a:r>
            <a:r>
              <a:rPr b="0" i="0" lang="en-GB" sz="1400" u="none" cap="none" strike="noStrike">
                <a:solidFill>
                  <a:srgbClr val="000000"/>
                </a:solidFill>
                <a:latin typeface="Helvetica Neue"/>
                <a:ea typeface="Helvetica Neue"/>
                <a:cs typeface="Helvetica Neue"/>
                <a:sym typeface="Helvetica Neue"/>
              </a:rPr>
              <a:t>, para ser corregid</a:t>
            </a:r>
            <a:r>
              <a:rPr lang="en-GB">
                <a:latin typeface="Helvetica Neue"/>
                <a:ea typeface="Helvetica Neue"/>
                <a:cs typeface="Helvetica Neue"/>
                <a:sym typeface="Helvetica Neue"/>
              </a:rPr>
              <a:t>o</a:t>
            </a:r>
            <a:r>
              <a:rPr b="0" i="0" lang="en-GB" sz="1400" u="none" cap="none" strike="noStrike">
                <a:solidFill>
                  <a:srgbClr val="000000"/>
                </a:solidFill>
                <a:latin typeface="Helvetica Neue"/>
                <a:ea typeface="Helvetica Neue"/>
                <a:cs typeface="Helvetica Neue"/>
                <a:sym typeface="Helvetica Neue"/>
              </a:rPr>
              <a:t> por tu docente o tutor/a. </a:t>
            </a:r>
            <a:endParaRPr b="0" i="0" sz="1400" u="none" cap="none" strike="noStrike">
              <a:solidFill>
                <a:srgbClr val="000000"/>
              </a:solidFill>
              <a:latin typeface="Helvetica Neue"/>
              <a:ea typeface="Helvetica Neue"/>
              <a:cs typeface="Helvetica Neue"/>
              <a:sym typeface="Helvetica Neue"/>
            </a:endParaRPr>
          </a:p>
        </p:txBody>
      </p:sp>
      <p:sp>
        <p:nvSpPr>
          <p:cNvPr id="639" name="Google Shape;639;p89"/>
          <p:cNvSpPr txBox="1"/>
          <p:nvPr/>
        </p:nvSpPr>
        <p:spPr>
          <a:xfrm>
            <a:off x="1398000" y="157150"/>
            <a:ext cx="6620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
        <p:nvSpPr>
          <p:cNvPr id="640" name="Google Shape;640;p89"/>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FFFFFF"/>
                </a:solidFill>
                <a:latin typeface="Helvetica Neue"/>
                <a:ea typeface="Helvetica Neue"/>
                <a:cs typeface="Helvetica Neue"/>
                <a:sym typeface="Helvetica Neue"/>
              </a:rPr>
              <a:t>4</a:t>
            </a:r>
            <a:endParaRPr b="1" i="0" sz="1400" u="none" cap="none" strike="noStrike">
              <a:solidFill>
                <a:srgbClr val="FFFFFF"/>
              </a:solidFill>
              <a:latin typeface="Helvetica Neue"/>
              <a:ea typeface="Helvetica Neue"/>
              <a:cs typeface="Helvetica Neue"/>
              <a:sym typeface="Helvetica Neue"/>
            </a:endParaRPr>
          </a:p>
        </p:txBody>
      </p:sp>
      <p:sp>
        <p:nvSpPr>
          <p:cNvPr id="641" name="Google Shape;641;p89"/>
          <p:cNvSpPr txBox="1"/>
          <p:nvPr/>
        </p:nvSpPr>
        <p:spPr>
          <a:xfrm>
            <a:off x="581325" y="3393922"/>
            <a:ext cx="3651000" cy="1379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n-GB" sz="1500" u="none" cap="none" strike="noStrike">
                <a:solidFill>
                  <a:schemeClr val="dk1"/>
                </a:solidFill>
                <a:latin typeface="Helvetica Neue"/>
                <a:ea typeface="Helvetica Neue"/>
                <a:cs typeface="Helvetica Neue"/>
                <a:sym typeface="Helvetica Neue"/>
              </a:rPr>
              <a:t>Desafíos complementarios</a:t>
            </a:r>
            <a:endParaRPr b="1" i="0" sz="15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500"/>
              <a:buFont typeface="Arial"/>
              <a:buNone/>
            </a:pPr>
            <a:r>
              <a:rPr b="0" i="0" lang="en-GB" sz="1400" u="none" cap="none" strike="noStrike">
                <a:solidFill>
                  <a:schemeClr val="dk1"/>
                </a:solidFill>
                <a:latin typeface="Helvetica Neue"/>
                <a:ea typeface="Helvetica Neue"/>
                <a:cs typeface="Helvetica Neue"/>
                <a:sym typeface="Helvetica Neue"/>
              </a:rPr>
              <a:t>Desafíos que complementan a los entregables. Son optativos y, de ser subidos a la plataforma a tiempo y aprobados, suman puntos para el top 10. </a:t>
            </a:r>
            <a:endParaRPr b="0" i="0" sz="14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latin typeface="Helvetica Neue"/>
              <a:ea typeface="Helvetica Neue"/>
              <a:cs typeface="Helvetica Neue"/>
              <a:sym typeface="Helvetica Neue"/>
            </a:endParaRPr>
          </a:p>
        </p:txBody>
      </p:sp>
      <p:pic>
        <p:nvPicPr>
          <p:cNvPr id="642" name="Google Shape;642;p89"/>
          <p:cNvPicPr preferRelativeResize="0"/>
          <p:nvPr/>
        </p:nvPicPr>
        <p:blipFill rotWithShape="1">
          <a:blip r:embed="rId5">
            <a:alphaModFix/>
          </a:blip>
          <a:srcRect b="0" l="0" r="0" t="0"/>
          <a:stretch/>
        </p:blipFill>
        <p:spPr>
          <a:xfrm>
            <a:off x="1781637" y="2001413"/>
            <a:ext cx="1250376" cy="1253225"/>
          </a:xfrm>
          <a:prstGeom prst="rect">
            <a:avLst/>
          </a:prstGeom>
          <a:noFill/>
          <a:ln>
            <a:noFill/>
          </a:ln>
        </p:spPr>
      </p:pic>
      <p:sp>
        <p:nvSpPr>
          <p:cNvPr id="643" name="Google Shape;643;p89"/>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7" name="Shape 647"/>
        <p:cNvGrpSpPr/>
        <p:nvPr/>
      </p:nvGrpSpPr>
      <p:grpSpPr>
        <a:xfrm>
          <a:off x="0" y="0"/>
          <a:ext cx="0" cy="0"/>
          <a:chOff x="0" y="0"/>
          <a:chExt cx="0" cy="0"/>
        </a:xfrm>
      </p:grpSpPr>
      <p:sp>
        <p:nvSpPr>
          <p:cNvPr id="648" name="Google Shape;648;p90"/>
          <p:cNvSpPr txBox="1"/>
          <p:nvPr>
            <p:ph type="ctrTitle"/>
          </p:nvPr>
        </p:nvSpPr>
        <p:spPr>
          <a:xfrm>
            <a:off x="2417500" y="564350"/>
            <a:ext cx="44871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n-GB" sz="3700">
                <a:solidFill>
                  <a:srgbClr val="000000"/>
                </a:solidFill>
                <a:latin typeface="Anton"/>
                <a:ea typeface="Anton"/>
                <a:cs typeface="Anton"/>
                <a:sym typeface="Anton"/>
              </a:rPr>
              <a:t>PROYECTO FINAL</a:t>
            </a:r>
            <a:endParaRPr b="1" i="1" sz="3000">
              <a:solidFill>
                <a:srgbClr val="000000"/>
              </a:solidFill>
              <a:latin typeface="Anton"/>
              <a:ea typeface="Anton"/>
              <a:cs typeface="Anton"/>
              <a:sym typeface="Anton"/>
            </a:endParaRPr>
          </a:p>
        </p:txBody>
      </p:sp>
      <p:sp>
        <p:nvSpPr>
          <p:cNvPr id="649" name="Google Shape;649;p90"/>
          <p:cNvSpPr txBox="1"/>
          <p:nvPr/>
        </p:nvSpPr>
        <p:spPr>
          <a:xfrm>
            <a:off x="847200" y="1425525"/>
            <a:ext cx="7449600" cy="3477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GB" sz="1700" u="none" cap="none" strike="noStrike">
                <a:solidFill>
                  <a:schemeClr val="dk1"/>
                </a:solidFill>
                <a:latin typeface="Helvetica Neue"/>
                <a:ea typeface="Helvetica Neue"/>
                <a:cs typeface="Helvetica Neue"/>
                <a:sym typeface="Helvetica Neue"/>
              </a:rPr>
              <a:t>El Proyecto Final se construye a partir de los </a:t>
            </a:r>
            <a:r>
              <a:rPr b="1" i="0" lang="en-GB" sz="1700" u="none" cap="none" strike="noStrike">
                <a:solidFill>
                  <a:schemeClr val="dk1"/>
                </a:solidFill>
                <a:latin typeface="Helvetica Neue"/>
                <a:ea typeface="Helvetica Neue"/>
                <a:cs typeface="Helvetica Neue"/>
                <a:sym typeface="Helvetica Neue"/>
              </a:rPr>
              <a:t>desafíos</a:t>
            </a:r>
            <a:r>
              <a:rPr b="0" i="0" lang="en-GB" sz="1700" u="none" cap="none" strike="noStrike">
                <a:solidFill>
                  <a:schemeClr val="dk1"/>
                </a:solidFill>
                <a:latin typeface="Helvetica Neue"/>
                <a:ea typeface="Helvetica Neue"/>
                <a:cs typeface="Helvetica Neue"/>
                <a:sym typeface="Helvetica Neue"/>
              </a:rPr>
              <a:t> que se realizan clase a clase. Se va creando a medida que el estudiante sube los desafíos entregables a nuestra plataforma.</a:t>
            </a:r>
            <a:endParaRPr b="0" i="0" sz="17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rPr b="0" i="0" lang="en-GB" sz="1700" u="none" cap="none" strike="noStrike">
                <a:solidFill>
                  <a:schemeClr val="dk1"/>
                </a:solidFill>
                <a:latin typeface="Helvetica Neue"/>
                <a:ea typeface="Helvetica Neue"/>
                <a:cs typeface="Helvetica Neue"/>
                <a:sym typeface="Helvetica Neue"/>
              </a:rPr>
              <a:t>El objetivo es que cada estudiante pueda utilizar su Proyecto Final como parte de su portfolio personal.</a:t>
            </a:r>
            <a:endParaRPr b="0" i="0" sz="17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rPr b="0" i="0" lang="en-GB" sz="1700" u="none" cap="none" strike="noStrike">
                <a:solidFill>
                  <a:srgbClr val="000000"/>
                </a:solidFill>
                <a:latin typeface="Helvetica Neue"/>
                <a:ea typeface="Helvetica Neue"/>
                <a:cs typeface="Helvetica Neue"/>
                <a:sym typeface="Helvetica Neue"/>
              </a:rPr>
              <a:t>El </a:t>
            </a:r>
            <a:r>
              <a:rPr b="1" i="0" lang="en-GB" sz="1700" u="none" cap="none" strike="noStrike">
                <a:solidFill>
                  <a:srgbClr val="000000"/>
                </a:solidFill>
                <a:latin typeface="Helvetica Neue"/>
                <a:ea typeface="Helvetica Neue"/>
                <a:cs typeface="Helvetica Neue"/>
                <a:sym typeface="Helvetica Neue"/>
              </a:rPr>
              <a:t>proyecto final</a:t>
            </a:r>
            <a:r>
              <a:rPr b="0" i="0" lang="en-GB" sz="1700" u="none" cap="none" strike="noStrike">
                <a:solidFill>
                  <a:srgbClr val="000000"/>
                </a:solidFill>
                <a:latin typeface="Helvetica Neue"/>
                <a:ea typeface="Helvetica Neue"/>
                <a:cs typeface="Helvetica Neue"/>
                <a:sym typeface="Helvetica Neue"/>
              </a:rPr>
              <a:t> se debe subir a la plataforma la ante-última o última clase del curso. </a:t>
            </a:r>
            <a:r>
              <a:rPr b="0" i="1" lang="en-GB" sz="1700" u="none" cap="none" strike="noStrike">
                <a:solidFill>
                  <a:srgbClr val="000000"/>
                </a:solidFill>
                <a:latin typeface="Helvetica Neue"/>
                <a:ea typeface="Helvetica Neue"/>
                <a:cs typeface="Helvetica Neue"/>
                <a:sym typeface="Helvetica Neue"/>
              </a:rPr>
              <a:t>En caso de no hacerlo tendrás 20 días a partir de la finalización del curso para cargarlo en la plataforma</a:t>
            </a:r>
            <a:r>
              <a:rPr b="0" i="0" lang="en-GB" sz="1700" u="none" cap="none" strike="noStrike">
                <a:solidFill>
                  <a:srgbClr val="000000"/>
                </a:solidFill>
                <a:latin typeface="Helvetica Neue"/>
                <a:ea typeface="Helvetica Neue"/>
                <a:cs typeface="Helvetica Neue"/>
                <a:sym typeface="Helvetica Neue"/>
              </a:rPr>
              <a:t>. </a:t>
            </a:r>
            <a:r>
              <a:rPr b="0" i="1" lang="en-GB" sz="1700" u="none" cap="none" strike="noStrike">
                <a:solidFill>
                  <a:srgbClr val="000000"/>
                </a:solidFill>
                <a:latin typeface="Helvetica Neue"/>
                <a:ea typeface="Helvetica Neue"/>
                <a:cs typeface="Helvetica Neue"/>
                <a:sym typeface="Helvetica Neue"/>
              </a:rPr>
              <a:t>Pasados esos días el botón de entrega se inhabilitará.</a:t>
            </a:r>
            <a:endParaRPr b="0" i="1" sz="17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Helvetica Neue"/>
              <a:ea typeface="Helvetica Neue"/>
              <a:cs typeface="Helvetica Neue"/>
              <a:sym typeface="Helvetica Neue"/>
            </a:endParaRPr>
          </a:p>
        </p:txBody>
      </p:sp>
      <p:pic>
        <p:nvPicPr>
          <p:cNvPr id="650" name="Google Shape;650;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51" name="Google Shape;651;p90"/>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55" name="Shape 655"/>
        <p:cNvGrpSpPr/>
        <p:nvPr/>
      </p:nvGrpSpPr>
      <p:grpSpPr>
        <a:xfrm>
          <a:off x="0" y="0"/>
          <a:ext cx="0" cy="0"/>
          <a:chOff x="0" y="0"/>
          <a:chExt cx="0" cy="0"/>
        </a:xfrm>
      </p:grpSpPr>
      <p:sp>
        <p:nvSpPr>
          <p:cNvPr id="656" name="Google Shape;656;p9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¿CUÁL ES NUESTRO PROYECTO FINAL?</a:t>
            </a:r>
            <a:endParaRPr b="0" i="1" sz="3600" u="none" cap="none" strike="noStrike">
              <a:solidFill>
                <a:srgbClr val="121212"/>
              </a:solidFill>
              <a:latin typeface="Anton"/>
              <a:ea typeface="Anton"/>
              <a:cs typeface="Anton"/>
              <a:sym typeface="Anton"/>
            </a:endParaRPr>
          </a:p>
        </p:txBody>
      </p:sp>
      <p:pic>
        <p:nvPicPr>
          <p:cNvPr id="657" name="Google Shape;657;p9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1" name="Shape 661"/>
        <p:cNvGrpSpPr/>
        <p:nvPr/>
      </p:nvGrpSpPr>
      <p:grpSpPr>
        <a:xfrm>
          <a:off x="0" y="0"/>
          <a:ext cx="0" cy="0"/>
          <a:chOff x="0" y="0"/>
          <a:chExt cx="0" cy="0"/>
        </a:xfrm>
      </p:grpSpPr>
      <p:sp>
        <p:nvSpPr>
          <p:cNvPr id="662" name="Google Shape;662;p92"/>
          <p:cNvSpPr txBox="1"/>
          <p:nvPr/>
        </p:nvSpPr>
        <p:spPr>
          <a:xfrm>
            <a:off x="852150" y="1575000"/>
            <a:ext cx="7439700" cy="3296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333333"/>
              </a:buClr>
              <a:buSzPts val="1600"/>
              <a:buFont typeface="Helvetica Neue"/>
              <a:buChar char="●"/>
            </a:pPr>
            <a:r>
              <a:rPr b="1" i="0" lang="en-GB" sz="1600" u="none" cap="none" strike="noStrike">
                <a:solidFill>
                  <a:srgbClr val="333333"/>
                </a:solidFill>
                <a:latin typeface="Helvetica Neue"/>
                <a:ea typeface="Helvetica Neue"/>
                <a:cs typeface="Helvetica Neue"/>
                <a:sym typeface="Helvetica Neue"/>
              </a:rPr>
              <a:t>Descripción:</a:t>
            </a:r>
            <a:r>
              <a:rPr b="0" i="0" lang="en-GB" sz="1600" u="none" cap="none" strike="noStrike">
                <a:solidFill>
                  <a:srgbClr val="333333"/>
                </a:solidFill>
                <a:latin typeface="Helvetica Neue"/>
                <a:ea typeface="Helvetica Neue"/>
                <a:cs typeface="Helvetica Neue"/>
                <a:sym typeface="Helvetica Neue"/>
              </a:rPr>
              <a:t> deberás desarrollar un sitio web con 5 secciones, en diferentes archivos HTML. </a:t>
            </a:r>
            <a:r>
              <a:rPr lang="en-GB" sz="1600">
                <a:solidFill>
                  <a:srgbClr val="333333"/>
                </a:solidFill>
                <a:latin typeface="Helvetica Neue"/>
                <a:ea typeface="Helvetica Neue"/>
                <a:cs typeface="Helvetica Neue"/>
                <a:sym typeface="Helvetica Neue"/>
              </a:rPr>
              <a:t>Deberá contener </a:t>
            </a:r>
            <a:r>
              <a:rPr b="0" i="0" lang="en-GB" sz="1600" u="none" cap="none" strike="noStrike">
                <a:solidFill>
                  <a:srgbClr val="333333"/>
                </a:solidFill>
                <a:latin typeface="Helvetica Neue"/>
                <a:ea typeface="Helvetica Neue"/>
                <a:cs typeface="Helvetica Neue"/>
                <a:sym typeface="Helvetica Neue"/>
              </a:rPr>
              <a:t>imágenes, links, estructura, manejo de grids, uso del framework, SEO, animación y responsive. El tema del proyecto podrás elegirlo vos, teniendo en cuenta el objetivo, que será llegar a un producto orientado a una PyME.</a:t>
            </a:r>
            <a:endParaRPr b="0" i="0" sz="1600" u="none" cap="none" strike="noStrike">
              <a:solidFill>
                <a:srgbClr val="333333"/>
              </a:solidFill>
              <a:latin typeface="Helvetica Neue"/>
              <a:ea typeface="Helvetica Neue"/>
              <a:cs typeface="Helvetica Neue"/>
              <a:sym typeface="Helvetica Neue"/>
            </a:endParaRPr>
          </a:p>
          <a:p>
            <a:pPr indent="-330200" lvl="0" marL="457200" marR="0" rtl="0" algn="l">
              <a:lnSpc>
                <a:spcPct val="150000"/>
              </a:lnSpc>
              <a:spcBef>
                <a:spcPts val="0"/>
              </a:spcBef>
              <a:spcAft>
                <a:spcPts val="0"/>
              </a:spcAft>
              <a:buClr>
                <a:srgbClr val="333333"/>
              </a:buClr>
              <a:buSzPts val="1600"/>
              <a:buFont typeface="Helvetica Neue"/>
              <a:buChar char="●"/>
            </a:pPr>
            <a:r>
              <a:rPr b="1" i="0" lang="en-GB" sz="1600" u="none" cap="none" strike="noStrike">
                <a:solidFill>
                  <a:srgbClr val="333333"/>
                </a:solidFill>
                <a:latin typeface="Helvetica Neue"/>
                <a:ea typeface="Helvetica Neue"/>
                <a:cs typeface="Helvetica Neue"/>
                <a:sym typeface="Helvetica Neue"/>
              </a:rPr>
              <a:t>Criterios de evaluación:</a:t>
            </a:r>
            <a:r>
              <a:rPr b="0" i="0" lang="en-GB" sz="1600" u="none" cap="none" strike="noStrike">
                <a:solidFill>
                  <a:srgbClr val="333333"/>
                </a:solidFill>
                <a:latin typeface="Helvetica Neue"/>
                <a:ea typeface="Helvetica Neue"/>
                <a:cs typeface="Helvetica Neue"/>
                <a:sym typeface="Helvetica Neue"/>
              </a:rPr>
              <a:t> estructura del sitio web, diseño y estética, códigos HTML y CSS, contenido y calidad. </a:t>
            </a:r>
            <a:endParaRPr b="0" i="0" sz="1600" u="none" cap="none" strike="noStrike">
              <a:solidFill>
                <a:srgbClr val="333333"/>
              </a:solidFill>
              <a:latin typeface="Helvetica Neue"/>
              <a:ea typeface="Helvetica Neue"/>
              <a:cs typeface="Helvetica Neue"/>
              <a:sym typeface="Helvetica Neue"/>
            </a:endParaRPr>
          </a:p>
          <a:p>
            <a:pPr indent="-336550" lvl="0" marL="457200" marR="0" rtl="0" algn="l">
              <a:lnSpc>
                <a:spcPct val="150000"/>
              </a:lnSpc>
              <a:spcBef>
                <a:spcPts val="0"/>
              </a:spcBef>
              <a:spcAft>
                <a:spcPts val="0"/>
              </a:spcAft>
              <a:buClr>
                <a:srgbClr val="333333"/>
              </a:buClr>
              <a:buSzPts val="1700"/>
              <a:buFont typeface="Helvetica Neue"/>
              <a:buChar char="●"/>
            </a:pPr>
            <a:r>
              <a:rPr b="1" i="0" lang="en-GB" sz="1600" u="none" cap="none" strike="noStrike">
                <a:solidFill>
                  <a:srgbClr val="333333"/>
                </a:solidFill>
                <a:latin typeface="Helvetica Neue"/>
                <a:ea typeface="Helvetica Neue"/>
                <a:cs typeface="Helvetica Neue"/>
                <a:sym typeface="Helvetica Neue"/>
              </a:rPr>
              <a:t>Formato esperado:</a:t>
            </a:r>
            <a:r>
              <a:rPr b="0" i="0" lang="en-GB" sz="1600" u="none" cap="none" strike="noStrike">
                <a:solidFill>
                  <a:srgbClr val="333333"/>
                </a:solidFill>
                <a:latin typeface="Helvetica Neue"/>
                <a:ea typeface="Helvetica Neue"/>
                <a:cs typeface="Helvetica Neue"/>
                <a:sym typeface="Helvetica Neue"/>
              </a:rPr>
              <a:t> página final cargada en el servidor, con acceso desde la web</a:t>
            </a:r>
            <a:r>
              <a:rPr b="0" i="0" lang="en-GB" sz="1500" u="none" cap="none" strike="noStrike">
                <a:solidFill>
                  <a:schemeClr val="dk1"/>
                </a:solidFill>
                <a:latin typeface="Helvetica Neue"/>
                <a:ea typeface="Helvetica Neue"/>
                <a:cs typeface="Helvetica Neue"/>
                <a:sym typeface="Helvetica Neue"/>
              </a:rPr>
              <a:t>.</a:t>
            </a:r>
            <a:endParaRPr b="1" i="0" sz="1600" u="none" cap="none" strike="noStrike">
              <a:solidFill>
                <a:srgbClr val="333333"/>
              </a:solidFill>
              <a:latin typeface="Helvetica Neue"/>
              <a:ea typeface="Helvetica Neue"/>
              <a:cs typeface="Helvetica Neue"/>
              <a:sym typeface="Helvetica Neue"/>
            </a:endParaRPr>
          </a:p>
          <a:p>
            <a:pPr indent="0" lvl="0" marL="0" marR="0" rtl="0" algn="ctr">
              <a:lnSpc>
                <a:spcPct val="150000"/>
              </a:lnSpc>
              <a:spcBef>
                <a:spcPts val="0"/>
              </a:spcBef>
              <a:spcAft>
                <a:spcPts val="1000"/>
              </a:spcAft>
              <a:buClr>
                <a:srgbClr val="000000"/>
              </a:buClr>
              <a:buSzPts val="1100"/>
              <a:buFont typeface="Arial"/>
              <a:buNone/>
            </a:pPr>
            <a:br>
              <a:rPr b="0" i="0" lang="en-GB" sz="2000" u="none" cap="none" strike="noStrike">
                <a:solidFill>
                  <a:srgbClr val="000000"/>
                </a:solidFill>
                <a:latin typeface="Helvetica Neue"/>
                <a:ea typeface="Helvetica Neue"/>
                <a:cs typeface="Helvetica Neue"/>
                <a:sym typeface="Helvetica Neue"/>
              </a:rPr>
            </a:br>
            <a:endParaRPr b="0" i="0" sz="1400" u="none" cap="none" strike="noStrike">
              <a:solidFill>
                <a:srgbClr val="FFFFFF"/>
              </a:solidFill>
              <a:latin typeface="Helvetica Neue"/>
              <a:ea typeface="Helvetica Neue"/>
              <a:cs typeface="Helvetica Neue"/>
              <a:sym typeface="Helvetica Neue"/>
            </a:endParaRPr>
          </a:p>
        </p:txBody>
      </p:sp>
      <p:sp>
        <p:nvSpPr>
          <p:cNvPr id="663" name="Google Shape;663;p92"/>
          <p:cNvSpPr txBox="1"/>
          <p:nvPr>
            <p:ph type="ctrTitle"/>
          </p:nvPr>
        </p:nvSpPr>
        <p:spPr>
          <a:xfrm>
            <a:off x="1635300" y="705225"/>
            <a:ext cx="58734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n-GB" sz="3600">
                <a:latin typeface="Anton"/>
                <a:ea typeface="Anton"/>
                <a:cs typeface="Anton"/>
                <a:sym typeface="Anton"/>
              </a:rPr>
              <a:t>PROYECTO FINAL</a:t>
            </a:r>
            <a:endParaRPr i="1" sz="3600">
              <a:latin typeface="Anton"/>
              <a:ea typeface="Anton"/>
              <a:cs typeface="Anton"/>
              <a:sym typeface="Anton"/>
            </a:endParaRPr>
          </a:p>
        </p:txBody>
      </p:sp>
      <p:pic>
        <p:nvPicPr>
          <p:cNvPr id="664" name="Google Shape;664;p9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65" name="Google Shape;665;p92"/>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9" name="Shape 669"/>
        <p:cNvGrpSpPr/>
        <p:nvPr/>
      </p:nvGrpSpPr>
      <p:grpSpPr>
        <a:xfrm>
          <a:off x="0" y="0"/>
          <a:ext cx="0" cy="0"/>
          <a:chOff x="0" y="0"/>
          <a:chExt cx="0" cy="0"/>
        </a:xfrm>
      </p:grpSpPr>
      <p:sp>
        <p:nvSpPr>
          <p:cNvPr id="670" name="Google Shape;670;p93"/>
          <p:cNvSpPr txBox="1"/>
          <p:nvPr/>
        </p:nvSpPr>
        <p:spPr>
          <a:xfrm>
            <a:off x="1186650" y="1783000"/>
            <a:ext cx="6770700" cy="293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3DFFBC"/>
              </a:buClr>
              <a:buSzPts val="1400"/>
              <a:buFont typeface="Helvetica Neue"/>
              <a:buChar char="●"/>
            </a:pPr>
            <a:r>
              <a:rPr b="0" i="0" lang="en-GB" u="sng" cap="none" strike="noStrike">
                <a:solidFill>
                  <a:schemeClr val="accent5"/>
                </a:solidFill>
                <a:latin typeface="Helvetica Neue"/>
                <a:ea typeface="Helvetica Neue"/>
                <a:cs typeface="Helvetica Neue"/>
                <a:sym typeface="Helvetica Neue"/>
                <a:hlinkClick r:id="rId3">
                  <a:extLst>
                    <a:ext uri="{A12FA001-AC4F-418D-AE19-62706E023703}">
                      <ahyp:hlinkClr val="tx"/>
                    </a:ext>
                  </a:extLst>
                </a:hlinkClick>
              </a:rPr>
              <a:t>https://federicodelpiano.github.io/proyecto_final/#</a:t>
            </a:r>
            <a:endParaRPr b="0" i="0" u="none" cap="none" strike="noStrike">
              <a:solidFill>
                <a:srgbClr val="333333"/>
              </a:solidFill>
              <a:latin typeface="Helvetica Neue"/>
              <a:ea typeface="Helvetica Neue"/>
              <a:cs typeface="Helvetica Neue"/>
              <a:sym typeface="Helvetica Neue"/>
            </a:endParaRPr>
          </a:p>
          <a:p>
            <a:pPr indent="-317500" lvl="0" marL="457200" marR="0" rtl="0" algn="l">
              <a:lnSpc>
                <a:spcPct val="150000"/>
              </a:lnSpc>
              <a:spcBef>
                <a:spcPts val="0"/>
              </a:spcBef>
              <a:spcAft>
                <a:spcPts val="0"/>
              </a:spcAft>
              <a:buClr>
                <a:srgbClr val="3DFFBC"/>
              </a:buClr>
              <a:buSzPts val="1400"/>
              <a:buFont typeface="Helvetica Neue"/>
              <a:buChar char="●"/>
            </a:pPr>
            <a:r>
              <a:rPr b="0" i="0" lang="en-GB" u="sng" cap="none" strike="noStrike">
                <a:solidFill>
                  <a:schemeClr val="accent5"/>
                </a:solidFill>
                <a:latin typeface="Helvetica Neue"/>
                <a:ea typeface="Helvetica Neue"/>
                <a:cs typeface="Helvetica Neue"/>
                <a:sym typeface="Helvetica Neue"/>
                <a:hlinkClick r:id="rId4">
                  <a:extLst>
                    <a:ext uri="{A12FA001-AC4F-418D-AE19-62706E023703}">
                      <ahyp:hlinkClr val="tx"/>
                    </a:ext>
                  </a:extLst>
                </a:hlinkClick>
              </a:rPr>
              <a:t>https://jonarosas.github.io/proyecto_final/index.html</a:t>
            </a:r>
            <a:endParaRPr b="0" i="0" u="none" cap="none" strike="noStrike">
              <a:solidFill>
                <a:srgbClr val="333333"/>
              </a:solidFill>
              <a:latin typeface="Helvetica Neue"/>
              <a:ea typeface="Helvetica Neue"/>
              <a:cs typeface="Helvetica Neue"/>
              <a:sym typeface="Helvetica Neue"/>
            </a:endParaRPr>
          </a:p>
          <a:p>
            <a:pPr indent="-317500" lvl="0" marL="457200" marR="0" rtl="0" algn="l">
              <a:lnSpc>
                <a:spcPct val="150000"/>
              </a:lnSpc>
              <a:spcBef>
                <a:spcPts val="0"/>
              </a:spcBef>
              <a:spcAft>
                <a:spcPts val="0"/>
              </a:spcAft>
              <a:buClr>
                <a:srgbClr val="3DFFBC"/>
              </a:buClr>
              <a:buSzPts val="1400"/>
              <a:buFont typeface="Helvetica Neue"/>
              <a:buChar char="●"/>
            </a:pPr>
            <a:r>
              <a:rPr b="0" i="0" lang="en-GB" u="sng" cap="none" strike="noStrike">
                <a:solidFill>
                  <a:schemeClr val="accent5"/>
                </a:solidFill>
                <a:latin typeface="Helvetica Neue"/>
                <a:ea typeface="Helvetica Neue"/>
                <a:cs typeface="Helvetica Neue"/>
                <a:sym typeface="Helvetica Neue"/>
                <a:hlinkClick r:id="rId5">
                  <a:extLst>
                    <a:ext uri="{A12FA001-AC4F-418D-AE19-62706E023703}">
                      <ahyp:hlinkClr val="tx"/>
                    </a:ext>
                  </a:extLst>
                </a:hlinkClick>
              </a:rPr>
              <a:t>https://emilianop7.github.io/coder_final/</a:t>
            </a:r>
            <a:endParaRPr b="0" i="0" u="none" cap="none" strike="noStrike">
              <a:solidFill>
                <a:srgbClr val="333333"/>
              </a:solidFill>
              <a:latin typeface="Helvetica Neue"/>
              <a:ea typeface="Helvetica Neue"/>
              <a:cs typeface="Helvetica Neue"/>
              <a:sym typeface="Helvetica Neue"/>
            </a:endParaRPr>
          </a:p>
          <a:p>
            <a:pPr indent="-317500" lvl="0" marL="457200" marR="0" rtl="0" algn="l">
              <a:lnSpc>
                <a:spcPct val="150000"/>
              </a:lnSpc>
              <a:spcBef>
                <a:spcPts val="0"/>
              </a:spcBef>
              <a:spcAft>
                <a:spcPts val="0"/>
              </a:spcAft>
              <a:buClr>
                <a:srgbClr val="3DFFBC"/>
              </a:buClr>
              <a:buSzPts val="1400"/>
              <a:buFont typeface="Helvetica Neue"/>
              <a:buChar char="●"/>
            </a:pPr>
            <a:r>
              <a:rPr b="0" i="0" lang="en-GB" u="sng" cap="none" strike="noStrike">
                <a:solidFill>
                  <a:schemeClr val="accent5"/>
                </a:solidFill>
                <a:latin typeface="Helvetica Neue"/>
                <a:ea typeface="Helvetica Neue"/>
                <a:cs typeface="Helvetica Neue"/>
                <a:sym typeface="Helvetica Neue"/>
                <a:hlinkClick r:id="rId6">
                  <a:extLst>
                    <a:ext uri="{A12FA001-AC4F-418D-AE19-62706E023703}">
                      <ahyp:hlinkClr val="tx"/>
                    </a:ext>
                  </a:extLst>
                </a:hlinkClick>
              </a:rPr>
              <a:t>https://silvina645.github.io/final/index.html</a:t>
            </a:r>
            <a:endParaRPr b="0" i="0" u="none" cap="none" strike="noStrike">
              <a:solidFill>
                <a:srgbClr val="333333"/>
              </a:solidFill>
              <a:latin typeface="Helvetica Neue"/>
              <a:ea typeface="Helvetica Neue"/>
              <a:cs typeface="Helvetica Neue"/>
              <a:sym typeface="Helvetica Neue"/>
            </a:endParaRPr>
          </a:p>
          <a:p>
            <a:pPr indent="0" lvl="0" marL="0" marR="0" rtl="0" algn="ctr">
              <a:lnSpc>
                <a:spcPct val="150000"/>
              </a:lnSpc>
              <a:spcBef>
                <a:spcPts val="0"/>
              </a:spcBef>
              <a:spcAft>
                <a:spcPts val="0"/>
              </a:spcAft>
              <a:buClr>
                <a:srgbClr val="000000"/>
              </a:buClr>
              <a:buSzPts val="2000"/>
              <a:buFont typeface="Arial"/>
              <a:buNone/>
            </a:pPr>
            <a:r>
              <a:t/>
            </a:r>
            <a:endParaRPr b="0" i="0" u="none" cap="none" strike="noStrike">
              <a:solidFill>
                <a:srgbClr val="333333"/>
              </a:solidFill>
              <a:latin typeface="Helvetica Neue"/>
              <a:ea typeface="Helvetica Neue"/>
              <a:cs typeface="Helvetica Neue"/>
              <a:sym typeface="Helvetica Neue"/>
            </a:endParaRPr>
          </a:p>
          <a:p>
            <a:pPr indent="0" lvl="0" marL="0" marR="0" rtl="0" algn="ctr">
              <a:lnSpc>
                <a:spcPct val="150000"/>
              </a:lnSpc>
              <a:spcBef>
                <a:spcPts val="0"/>
              </a:spcBef>
              <a:spcAft>
                <a:spcPts val="0"/>
              </a:spcAft>
              <a:buClr>
                <a:srgbClr val="000000"/>
              </a:buClr>
              <a:buSzPts val="2000"/>
              <a:buFont typeface="Arial"/>
              <a:buNone/>
            </a:pPr>
            <a:r>
              <a:rPr b="0" i="0" lang="en-GB" u="none" cap="none" strike="noStrike">
                <a:solidFill>
                  <a:srgbClr val="333333"/>
                </a:solidFill>
                <a:latin typeface="Helvetica Neue"/>
                <a:ea typeface="Helvetica Neue"/>
                <a:cs typeface="Helvetica Neue"/>
                <a:sym typeface="Helvetica Neue"/>
              </a:rPr>
              <a:t>¡Puedes ver más ejemplos de proyectos de ex-estudiantes de </a:t>
            </a:r>
            <a:r>
              <a:rPr b="1" i="0" lang="en-GB" u="none" cap="none" strike="noStrike">
                <a:solidFill>
                  <a:srgbClr val="333333"/>
                </a:solidFill>
                <a:latin typeface="Helvetica Neue"/>
                <a:ea typeface="Helvetica Neue"/>
                <a:cs typeface="Helvetica Neue"/>
                <a:sym typeface="Helvetica Neue"/>
              </a:rPr>
              <a:t>Coderhouse</a:t>
            </a:r>
            <a:r>
              <a:rPr b="0" i="0" lang="en-GB" u="none" cap="none" strike="noStrike">
                <a:solidFill>
                  <a:srgbClr val="333333"/>
                </a:solidFill>
                <a:latin typeface="Helvetica Neue"/>
                <a:ea typeface="Helvetica Neue"/>
                <a:cs typeface="Helvetica Neue"/>
                <a:sym typeface="Helvetica Neue"/>
              </a:rPr>
              <a:t> en: </a:t>
            </a:r>
            <a:r>
              <a:rPr b="0" i="0" lang="en-GB" u="sng" cap="none" strike="noStrike">
                <a:solidFill>
                  <a:schemeClr val="hlink"/>
                </a:solidFill>
                <a:latin typeface="Helvetica Neue"/>
                <a:ea typeface="Helvetica Neue"/>
                <a:cs typeface="Helvetica Neue"/>
                <a:sym typeface="Helvetica Neue"/>
                <a:hlinkClick r:id="rId7"/>
              </a:rPr>
              <a:t>www.coderhouse.com/proyectos</a:t>
            </a:r>
            <a:r>
              <a:rPr lang="en-GB">
                <a:solidFill>
                  <a:srgbClr val="333333"/>
                </a:solidFill>
                <a:latin typeface="Helvetica Neue"/>
                <a:ea typeface="Helvetica Neue"/>
                <a:cs typeface="Helvetica Neue"/>
                <a:sym typeface="Helvetica Neue"/>
              </a:rPr>
              <a:t> </a:t>
            </a:r>
            <a:r>
              <a:rPr b="0" i="0" lang="en-GB" u="none" cap="none" strike="noStrike">
                <a:solidFill>
                  <a:srgbClr val="333333"/>
                </a:solidFill>
                <a:latin typeface="Helvetica Neue"/>
                <a:ea typeface="Helvetica Neue"/>
                <a:cs typeface="Helvetica Neue"/>
                <a:sym typeface="Helvetica Neue"/>
              </a:rPr>
              <a:t>!</a:t>
            </a:r>
            <a:endParaRPr b="0" i="0" u="none" cap="none" strike="noStrike">
              <a:solidFill>
                <a:srgbClr val="FFFFFF"/>
              </a:solidFill>
              <a:latin typeface="Helvetica Neue"/>
              <a:ea typeface="Helvetica Neue"/>
              <a:cs typeface="Helvetica Neue"/>
              <a:sym typeface="Helvetica Neue"/>
            </a:endParaRPr>
          </a:p>
        </p:txBody>
      </p:sp>
      <p:sp>
        <p:nvSpPr>
          <p:cNvPr id="671" name="Google Shape;671;p93"/>
          <p:cNvSpPr txBox="1"/>
          <p:nvPr>
            <p:ph type="ctrTitle"/>
          </p:nvPr>
        </p:nvSpPr>
        <p:spPr>
          <a:xfrm>
            <a:off x="1186650" y="862313"/>
            <a:ext cx="67707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n-GB" sz="3600">
                <a:latin typeface="Anton"/>
                <a:ea typeface="Anton"/>
                <a:cs typeface="Anton"/>
                <a:sym typeface="Anton"/>
              </a:rPr>
              <a:t>PROYECTOS DE NUESTROS ESTUDIANTES</a:t>
            </a:r>
            <a:endParaRPr i="1" sz="3600">
              <a:latin typeface="Anton"/>
              <a:ea typeface="Anton"/>
              <a:cs typeface="Anton"/>
              <a:sym typeface="Anton"/>
            </a:endParaRPr>
          </a:p>
        </p:txBody>
      </p:sp>
      <p:pic>
        <p:nvPicPr>
          <p:cNvPr id="672" name="Google Shape;672;p93"/>
          <p:cNvPicPr preferRelativeResize="0"/>
          <p:nvPr/>
        </p:nvPicPr>
        <p:blipFill rotWithShape="1">
          <a:blip r:embed="rId8">
            <a:alphaModFix/>
          </a:blip>
          <a:srcRect b="0" l="0" r="0" t="0"/>
          <a:stretch/>
        </p:blipFill>
        <p:spPr>
          <a:xfrm>
            <a:off x="7567925" y="4659625"/>
            <a:ext cx="1186526" cy="330675"/>
          </a:xfrm>
          <a:prstGeom prst="rect">
            <a:avLst/>
          </a:prstGeom>
          <a:noFill/>
          <a:ln>
            <a:noFill/>
          </a:ln>
        </p:spPr>
      </p:pic>
      <p:pic>
        <p:nvPicPr>
          <p:cNvPr id="673" name="Google Shape;673;p93"/>
          <p:cNvPicPr preferRelativeResize="0"/>
          <p:nvPr/>
        </p:nvPicPr>
        <p:blipFill rotWithShape="1">
          <a:blip r:embed="rId9">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graphicFrame>
        <p:nvGraphicFramePr>
          <p:cNvPr id="678" name="Google Shape;678;p94"/>
          <p:cNvGraphicFramePr/>
          <p:nvPr/>
        </p:nvGraphicFramePr>
        <p:xfrm>
          <a:off x="338650" y="607775"/>
          <a:ext cx="3000000" cy="3000000"/>
        </p:xfrm>
        <a:graphic>
          <a:graphicData uri="http://schemas.openxmlformats.org/drawingml/2006/table">
            <a:tbl>
              <a:tblPr>
                <a:noFill/>
                <a:tableStyleId>{9E1D6D74-431C-43C9-AF58-6C19E830482E}</a:tableStyleId>
              </a:tblPr>
              <a:tblGrid>
                <a:gridCol w="1713375"/>
                <a:gridCol w="3547575"/>
                <a:gridCol w="1625500"/>
              </a:tblGrid>
              <a:tr h="100000">
                <a:tc>
                  <a:txBody>
                    <a:bodyPr/>
                    <a:lstStyle/>
                    <a:p>
                      <a:pPr indent="0" lvl="0" marL="0" marR="0" rtl="0" algn="ctr">
                        <a:lnSpc>
                          <a:spcPct val="100000"/>
                        </a:lnSpc>
                        <a:spcBef>
                          <a:spcPts val="0"/>
                        </a:spcBef>
                        <a:spcAft>
                          <a:spcPts val="0"/>
                        </a:spcAft>
                        <a:buClr>
                          <a:srgbClr val="000000"/>
                        </a:buClr>
                        <a:buSzPts val="1800"/>
                        <a:buFont typeface="Arial"/>
                        <a:buNone/>
                      </a:pPr>
                      <a:r>
                        <a:rPr i="1" lang="en-GB" sz="1800" u="none" cap="none" strike="noStrike">
                          <a:latin typeface="Anton"/>
                          <a:ea typeface="Anton"/>
                          <a:cs typeface="Anton"/>
                          <a:sym typeface="Anton"/>
                        </a:rPr>
                        <a:t>ENTREGA</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GB" sz="1800" u="none" cap="none" strike="noStrike">
                          <a:latin typeface="Anton"/>
                          <a:ea typeface="Anton"/>
                          <a:cs typeface="Anton"/>
                          <a:sym typeface="Anton"/>
                        </a:rPr>
                        <a:t>REQUISITO</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GB" sz="1800" u="none" cap="none" strike="noStrike">
                          <a:latin typeface="Anton"/>
                          <a:ea typeface="Anton"/>
                          <a:cs typeface="Anton"/>
                          <a:sym typeface="Anton"/>
                        </a:rPr>
                        <a:t>FECHA</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r>
              <a:tr h="609825">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1°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GB" sz="1600" u="none" cap="none" strike="noStrike">
                          <a:solidFill>
                            <a:schemeClr val="dk1"/>
                          </a:solidFill>
                          <a:latin typeface="Helvetica Neue"/>
                          <a:ea typeface="Helvetica Neue"/>
                          <a:cs typeface="Helvetica Neue"/>
                          <a:sym typeface="Helvetica Neue"/>
                        </a:rPr>
                        <a:t>Estructura base de la página web: Sketch y estructura en HTML.</a:t>
                      </a:r>
                      <a:endParaRPr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Clase N° 4</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9825">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2°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GB" sz="1600" u="none" cap="none" strike="noStrike">
                          <a:solidFill>
                            <a:schemeClr val="dk1"/>
                          </a:solidFill>
                          <a:latin typeface="Helvetica Neue"/>
                          <a:ea typeface="Helvetica Neue"/>
                          <a:cs typeface="Helvetica Neue"/>
                          <a:sym typeface="Helvetica Neue"/>
                        </a:rPr>
                        <a:t>Agregar CSS al proyecto, modelado, flexbox y gri</a:t>
                      </a:r>
                      <a:r>
                        <a:rPr lang="en-GB" sz="1600">
                          <a:solidFill>
                            <a:schemeClr val="dk1"/>
                          </a:solidFill>
                          <a:latin typeface="Helvetica Neue"/>
                          <a:ea typeface="Helvetica Neue"/>
                          <a:cs typeface="Helvetica Neue"/>
                          <a:sym typeface="Helvetica Neue"/>
                        </a:rPr>
                        <a:t>ds</a:t>
                      </a:r>
                      <a:r>
                        <a:rPr lang="en-GB" sz="1600" u="none" cap="none" strike="noStrike">
                          <a:solidFill>
                            <a:schemeClr val="dk1"/>
                          </a:solidFill>
                          <a:latin typeface="Helvetica Neue"/>
                          <a:ea typeface="Helvetica Neue"/>
                          <a:cs typeface="Helvetica Neue"/>
                          <a:sym typeface="Helvetica Neue"/>
                        </a:rPr>
                        <a:t>.</a:t>
                      </a:r>
                      <a:endParaRPr sz="1600" u="none" cap="none" strike="noStrike">
                        <a:solidFill>
                          <a:schemeClr val="dk1"/>
                        </a:solidFill>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en-GB" sz="1300" u="none" cap="none" strike="noStrike">
                          <a:solidFill>
                            <a:schemeClr val="dk1"/>
                          </a:solidFill>
                          <a:latin typeface="Helvetica Neue"/>
                          <a:ea typeface="Helvetica Neue"/>
                          <a:cs typeface="Helvetica Neue"/>
                          <a:sym typeface="Helvetica Neue"/>
                        </a:rPr>
                        <a:t>Clase N° 8</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5825">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3°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GB" sz="1600" u="none" cap="none" strike="noStrike">
                          <a:solidFill>
                            <a:schemeClr val="dk1"/>
                          </a:solidFill>
                          <a:latin typeface="Helvetica Neue"/>
                          <a:ea typeface="Helvetica Neue"/>
                          <a:cs typeface="Helvetica Neue"/>
                          <a:sym typeface="Helvetica Neue"/>
                        </a:rPr>
                        <a:t>Adaptación del proyecto al framework, agregando animaciones, transformaciones y transiciones.</a:t>
                      </a:r>
                      <a:endParaRPr sz="1600" u="none" cap="none" strike="noStrike">
                        <a:solidFill>
                          <a:schemeClr val="dk1"/>
                        </a:solidFill>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en-GB" sz="1300" u="none" cap="none" strike="noStrike">
                          <a:solidFill>
                            <a:schemeClr val="dk1"/>
                          </a:solidFill>
                          <a:latin typeface="Helvetica Neue"/>
                          <a:ea typeface="Helvetica Neue"/>
                          <a:cs typeface="Helvetica Neue"/>
                          <a:sym typeface="Helvetica Neue"/>
                        </a:rPr>
                        <a:t>Clase N° 12</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5825">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4°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GB" sz="1600" u="none" cap="none" strike="noStrike">
                          <a:solidFill>
                            <a:schemeClr val="dk1"/>
                          </a:solidFill>
                          <a:latin typeface="Helvetica Neue"/>
                          <a:ea typeface="Helvetica Neue"/>
                          <a:cs typeface="Helvetica Neue"/>
                          <a:sym typeface="Helvetica Neue"/>
                        </a:rPr>
                        <a:t>Aplicación de SASS y subida al repositorio de GitHub.</a:t>
                      </a:r>
                      <a:endParaRPr sz="1600" u="none" cap="none" strike="noStrike">
                        <a:solidFill>
                          <a:schemeClr val="dk1"/>
                        </a:solidFill>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en-GB" sz="1300" u="none" cap="none" strike="noStrike">
                          <a:solidFill>
                            <a:schemeClr val="dk1"/>
                          </a:solidFill>
                          <a:latin typeface="Helvetica Neue"/>
                          <a:ea typeface="Helvetica Neue"/>
                          <a:cs typeface="Helvetica Neue"/>
                          <a:sym typeface="Helvetica Neue"/>
                        </a:rPr>
                        <a:t>Clase N° 16</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9825">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Proyecto final</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n-GB" sz="1600" u="none" cap="none" strike="noStrike">
                          <a:solidFill>
                            <a:schemeClr val="dk1"/>
                          </a:solidFill>
                          <a:latin typeface="Helvetica Neue"/>
                          <a:ea typeface="Helvetica Neue"/>
                          <a:cs typeface="Helvetica Neue"/>
                          <a:sym typeface="Helvetica Neue"/>
                        </a:rPr>
                        <a:t>Página final cargada en el servidor, con acceso desde la web.</a:t>
                      </a:r>
                      <a:endParaRPr sz="1600" u="none" cap="none" strike="noStrike">
                        <a:solidFill>
                          <a:schemeClr val="dk1"/>
                        </a:solidFill>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en-GB" sz="1300" u="none" cap="none" strike="noStrike">
                          <a:solidFill>
                            <a:schemeClr val="dk1"/>
                          </a:solidFill>
                          <a:latin typeface="Helvetica Neue"/>
                          <a:ea typeface="Helvetica Neue"/>
                          <a:cs typeface="Helvetica Neue"/>
                          <a:sym typeface="Helvetica Neue"/>
                        </a:rPr>
                        <a:t>Clase N° 18</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679" name="Google Shape;679;p94"/>
          <p:cNvPicPr preferRelativeResize="0"/>
          <p:nvPr/>
        </p:nvPicPr>
        <p:blipFill rotWithShape="1">
          <a:blip r:embed="rId3">
            <a:alphaModFix/>
          </a:blip>
          <a:srcRect b="0" l="0" r="0" t="0"/>
          <a:stretch/>
        </p:blipFill>
        <p:spPr>
          <a:xfrm>
            <a:off x="7300750" y="222475"/>
            <a:ext cx="1634174" cy="639850"/>
          </a:xfrm>
          <a:prstGeom prst="rect">
            <a:avLst/>
          </a:prstGeom>
          <a:noFill/>
          <a:ln>
            <a:noFill/>
          </a:ln>
        </p:spPr>
      </p:pic>
      <p:pic>
        <p:nvPicPr>
          <p:cNvPr id="680" name="Google Shape;680;p9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84" name="Shape 684"/>
        <p:cNvGrpSpPr/>
        <p:nvPr/>
      </p:nvGrpSpPr>
      <p:grpSpPr>
        <a:xfrm>
          <a:off x="0" y="0"/>
          <a:ext cx="0" cy="0"/>
          <a:chOff x="0" y="0"/>
          <a:chExt cx="0" cy="0"/>
        </a:xfrm>
      </p:grpSpPr>
      <p:sp>
        <p:nvSpPr>
          <p:cNvPr id="685" name="Google Shape;685;p95"/>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a:ea typeface="Lato"/>
              <a:cs typeface="Lato"/>
              <a:sym typeface="Lato"/>
            </a:endParaRPr>
          </a:p>
        </p:txBody>
      </p:sp>
      <p:sp>
        <p:nvSpPr>
          <p:cNvPr id="686" name="Google Shape;686;p95"/>
          <p:cNvSpPr txBox="1"/>
          <p:nvPr/>
        </p:nvSpPr>
        <p:spPr>
          <a:xfrm>
            <a:off x="1996050" y="533750"/>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¡IMPORTANTE!</a:t>
            </a:r>
            <a:endParaRPr b="0" i="1" sz="4000" u="none" cap="none" strike="noStrike">
              <a:solidFill>
                <a:srgbClr val="000000"/>
              </a:solidFill>
              <a:latin typeface="Anton"/>
              <a:ea typeface="Anton"/>
              <a:cs typeface="Anton"/>
              <a:sym typeface="Anton"/>
            </a:endParaRPr>
          </a:p>
        </p:txBody>
      </p:sp>
      <p:sp>
        <p:nvSpPr>
          <p:cNvPr id="687" name="Google Shape;687;p95"/>
          <p:cNvSpPr txBox="1"/>
          <p:nvPr/>
        </p:nvSpPr>
        <p:spPr>
          <a:xfrm>
            <a:off x="1130675" y="1522850"/>
            <a:ext cx="7257900" cy="1099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rgbClr val="000000"/>
                </a:solidFill>
                <a:latin typeface="Helvetica Neue"/>
                <a:ea typeface="Helvetica Neue"/>
                <a:cs typeface="Helvetica Neue"/>
                <a:sym typeface="Helvetica Neue"/>
              </a:rPr>
              <a:t>Los desafíos y entregas de proyecto se deben cargar hasta siete días después de finalizada la clase. Te sugerimos llevarlos al día. </a:t>
            </a:r>
            <a:endParaRPr b="0" i="0" sz="2000" u="none" cap="none" strike="noStrike">
              <a:solidFill>
                <a:srgbClr val="000000"/>
              </a:solidFill>
              <a:latin typeface="Helvetica Neue"/>
              <a:ea typeface="Helvetica Neue"/>
              <a:cs typeface="Helvetica Neue"/>
              <a:sym typeface="Helvetica Neue"/>
            </a:endParaRPr>
          </a:p>
        </p:txBody>
      </p:sp>
      <p:pic>
        <p:nvPicPr>
          <p:cNvPr id="688" name="Google Shape;688;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89" name="Google Shape;689;p95"/>
          <p:cNvPicPr preferRelativeResize="0"/>
          <p:nvPr/>
        </p:nvPicPr>
        <p:blipFill rotWithShape="1">
          <a:blip r:embed="rId4">
            <a:alphaModFix/>
          </a:blip>
          <a:srcRect b="0" l="0" r="0" t="0"/>
          <a:stretch/>
        </p:blipFill>
        <p:spPr>
          <a:xfrm>
            <a:off x="1004550" y="2622357"/>
            <a:ext cx="7287301" cy="157596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3" name="Shape 693"/>
        <p:cNvGrpSpPr/>
        <p:nvPr/>
      </p:nvGrpSpPr>
      <p:grpSpPr>
        <a:xfrm>
          <a:off x="0" y="0"/>
          <a:ext cx="0" cy="0"/>
          <a:chOff x="0" y="0"/>
          <a:chExt cx="0" cy="0"/>
        </a:xfrm>
      </p:grpSpPr>
      <p:sp>
        <p:nvSpPr>
          <p:cNvPr id="694" name="Google Shape;694;p96"/>
          <p:cNvSpPr txBox="1"/>
          <p:nvPr/>
        </p:nvSpPr>
        <p:spPr>
          <a:xfrm>
            <a:off x="2054250" y="1988013"/>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1" lang="en-GB" sz="3600" u="none" cap="none" strike="noStrike">
                <a:solidFill>
                  <a:schemeClr val="dk1"/>
                </a:solidFill>
                <a:latin typeface="Anton"/>
                <a:ea typeface="Anton"/>
                <a:cs typeface="Anton"/>
                <a:sym typeface="Anton"/>
              </a:rPr>
              <a:t>PROTOTIPADO Y CONCEPTOS BÁSICOS DEL HTML</a:t>
            </a:r>
            <a:endParaRPr b="0" i="1" sz="3600" u="none" cap="none" strike="noStrike">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121212"/>
              </a:solidFill>
              <a:latin typeface="Anton"/>
              <a:ea typeface="Anton"/>
              <a:cs typeface="Anton"/>
              <a:sym typeface="Anton"/>
            </a:endParaRPr>
          </a:p>
        </p:txBody>
      </p:sp>
      <p:sp>
        <p:nvSpPr>
          <p:cNvPr id="695" name="Google Shape;695;p96"/>
          <p:cNvSpPr txBox="1"/>
          <p:nvPr/>
        </p:nvSpPr>
        <p:spPr>
          <a:xfrm>
            <a:off x="2239350" y="1633175"/>
            <a:ext cx="4665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Clase 01. </a:t>
            </a:r>
            <a:r>
              <a:rPr b="0" i="0" lang="en-GB" sz="2000" u="none" cap="none" strike="noStrike">
                <a:solidFill>
                  <a:srgbClr val="121212"/>
                </a:solidFill>
                <a:latin typeface="Helvetica Neue"/>
                <a:ea typeface="Helvetica Neue"/>
                <a:cs typeface="Helvetica Neue"/>
                <a:sym typeface="Helvetica Neue"/>
              </a:rPr>
              <a:t> DESARROLLO WEB </a:t>
            </a:r>
            <a:endParaRPr b="0" i="0" sz="1400" u="none" cap="none" strike="noStrike">
              <a:solidFill>
                <a:srgbClr val="121212"/>
              </a:solidFill>
              <a:latin typeface="Helvetica Neue"/>
              <a:ea typeface="Helvetica Neue"/>
              <a:cs typeface="Helvetica Neue"/>
              <a:sym typeface="Helvetica Neue"/>
            </a:endParaRPr>
          </a:p>
        </p:txBody>
      </p:sp>
      <p:sp>
        <p:nvSpPr>
          <p:cNvPr id="696" name="Google Shape;696;p9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00" name="Shape 700"/>
        <p:cNvGrpSpPr/>
        <p:nvPr/>
      </p:nvGrpSpPr>
      <p:grpSpPr>
        <a:xfrm>
          <a:off x="0" y="0"/>
          <a:ext cx="0" cy="0"/>
          <a:chOff x="0" y="0"/>
          <a:chExt cx="0" cy="0"/>
        </a:xfrm>
      </p:grpSpPr>
      <p:sp>
        <p:nvSpPr>
          <p:cNvPr id="701" name="Google Shape;701;p97"/>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n-GB" sz="1800" u="none" cap="none" strike="noStrike">
                <a:solidFill>
                  <a:schemeClr val="dk1"/>
                </a:solidFill>
                <a:latin typeface="Didact Gothic"/>
                <a:ea typeface="Didact Gothic"/>
                <a:cs typeface="Didact Gothic"/>
                <a:sym typeface="Didact Gothic"/>
              </a:rPr>
              <a:t>Comenzar el prototipado de un sitio web. </a:t>
            </a:r>
            <a:endParaRPr b="0" i="0" sz="1800" u="none" cap="none" strike="noStrike">
              <a:solidFill>
                <a:schemeClr val="dk1"/>
              </a:solidFill>
              <a:latin typeface="Didact Gothic"/>
              <a:ea typeface="Didact Gothic"/>
              <a:cs typeface="Didact Gothic"/>
              <a:sym typeface="Didact Gothic"/>
            </a:endParaRPr>
          </a:p>
          <a:p>
            <a:pPr indent="-342900" lvl="0" marL="457200" marR="0" rtl="0" algn="l">
              <a:lnSpc>
                <a:spcPct val="115000"/>
              </a:lnSpc>
              <a:spcBef>
                <a:spcPts val="0"/>
              </a:spcBef>
              <a:spcAft>
                <a:spcPts val="0"/>
              </a:spcAft>
              <a:buClr>
                <a:srgbClr val="000000"/>
              </a:buClr>
              <a:buSzPts val="1800"/>
              <a:buFont typeface="Arial"/>
              <a:buChar char="●"/>
            </a:pPr>
            <a:r>
              <a:rPr b="0" i="0" lang="en-GB" sz="1800" u="none" cap="none" strike="noStrike">
                <a:solidFill>
                  <a:schemeClr val="dk1"/>
                </a:solidFill>
                <a:latin typeface="Didact Gothic"/>
                <a:ea typeface="Didact Gothic"/>
                <a:cs typeface="Didact Gothic"/>
                <a:sym typeface="Didact Gothic"/>
              </a:rPr>
              <a:t>Conocer conceptos básicos del HTML y sus etiquetas.</a:t>
            </a:r>
            <a:endParaRPr b="0" i="0" sz="1800" u="none" cap="none" strike="noStrike">
              <a:solidFill>
                <a:schemeClr val="dk1"/>
              </a:solidFill>
              <a:latin typeface="Didact Gothic"/>
              <a:ea typeface="Didact Gothic"/>
              <a:cs typeface="Didact Gothic"/>
              <a:sym typeface="Didact Gothic"/>
            </a:endParaRPr>
          </a:p>
          <a:p>
            <a:pPr indent="-342900" lvl="0" marL="457200" marR="0" rtl="0" algn="l">
              <a:lnSpc>
                <a:spcPct val="115000"/>
              </a:lnSpc>
              <a:spcBef>
                <a:spcPts val="0"/>
              </a:spcBef>
              <a:spcAft>
                <a:spcPts val="0"/>
              </a:spcAft>
              <a:buClr>
                <a:srgbClr val="000000"/>
              </a:buClr>
              <a:buSzPts val="1800"/>
              <a:buFont typeface="Arial"/>
              <a:buChar char="●"/>
            </a:pPr>
            <a:r>
              <a:rPr b="0" i="0" lang="en-GB" sz="1800" u="none" cap="none" strike="noStrike">
                <a:solidFill>
                  <a:schemeClr val="dk1"/>
                </a:solidFill>
                <a:latin typeface="Didact Gothic"/>
                <a:ea typeface="Didact Gothic"/>
                <a:cs typeface="Didact Gothic"/>
                <a:sym typeface="Didact Gothic"/>
              </a:rPr>
              <a:t>Armar la estructura básica de un documento HTML y conocer su sintaxis.</a:t>
            </a:r>
            <a:endParaRPr b="0" i="0" sz="1800" u="none" cap="none" strike="noStrike">
              <a:solidFill>
                <a:srgbClr val="000000"/>
              </a:solidFill>
              <a:latin typeface="Helvetica Neue"/>
              <a:ea typeface="Helvetica Neue"/>
              <a:cs typeface="Helvetica Neue"/>
              <a:sym typeface="Helvetica Neue"/>
            </a:endParaRPr>
          </a:p>
        </p:txBody>
      </p:sp>
      <p:pic>
        <p:nvPicPr>
          <p:cNvPr id="702" name="Google Shape;702;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03" name="Google Shape;703;p97"/>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704" name="Google Shape;704;p97"/>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8"/>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Desarrollo web:</a:t>
            </a:r>
            <a:r>
              <a:rPr b="0" i="0" lang="en-GB" sz="1400" u="none" cap="none" strike="noStrike">
                <a:solidFill>
                  <a:schemeClr val="dk1"/>
                </a:solidFill>
                <a:latin typeface="Helvetica Neue"/>
                <a:ea typeface="Helvetica Neue"/>
                <a:cs typeface="Helvetica Neue"/>
                <a:sym typeface="Helvetica Neue"/>
              </a:rPr>
              <a:t> consiste en la planificación y el diseño de páginas de internet, con la interacción de medios como textos, imágenes, v</a:t>
            </a:r>
            <a:r>
              <a:rPr lang="en-GB">
                <a:solidFill>
                  <a:schemeClr val="dk1"/>
                </a:solidFill>
                <a:latin typeface="Helvetica Neue"/>
                <a:ea typeface="Helvetica Neue"/>
                <a:cs typeface="Helvetica Neue"/>
                <a:sym typeface="Helvetica Neue"/>
              </a:rPr>
              <a:t>i</a:t>
            </a:r>
            <a:r>
              <a:rPr b="0" i="0" lang="en-GB" sz="1400" u="none" cap="none" strike="noStrike">
                <a:solidFill>
                  <a:schemeClr val="dk1"/>
                </a:solidFill>
                <a:latin typeface="Helvetica Neue"/>
                <a:ea typeface="Helvetica Neue"/>
                <a:cs typeface="Helvetica Neue"/>
                <a:sym typeface="Helvetica Neue"/>
              </a:rPr>
              <a:t>deos, sonido y enlaces a otras páginas web.</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HTML: </a:t>
            </a:r>
            <a:r>
              <a:rPr b="0" i="0" lang="en-GB" sz="1400" u="none" cap="none" strike="noStrike">
                <a:solidFill>
                  <a:schemeClr val="dk1"/>
                </a:solidFill>
                <a:latin typeface="Helvetica Neue"/>
                <a:ea typeface="Helvetica Neue"/>
                <a:cs typeface="Helvetica Neue"/>
                <a:sym typeface="Helvetica Neue"/>
              </a:rPr>
              <a:t>es un "lenguaje" de marcado de etiquetas, que permite crear documentos para web.</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CSS:</a:t>
            </a:r>
            <a:r>
              <a:rPr b="0" i="0" lang="en-GB" sz="1400" u="none" cap="none" strike="noStrike">
                <a:solidFill>
                  <a:schemeClr val="dk1"/>
                </a:solidFill>
                <a:latin typeface="Helvetica Neue"/>
                <a:ea typeface="Helvetica Neue"/>
                <a:cs typeface="Helvetica Neue"/>
                <a:sym typeface="Helvetica Neue"/>
              </a:rPr>
              <a:t> en español, «hojas de estilo en cascada», es un lenguaje de diseño gráfico, utilizado para definir y crear la presentación de un documento estructurado, escrito en un lenguaje de marcado.​</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a:ea typeface="Helvetica Neue"/>
              <a:cs typeface="Helvetica Neue"/>
              <a:sym typeface="Helvetica Neue"/>
            </a:endParaRPr>
          </a:p>
        </p:txBody>
      </p:sp>
      <p:sp>
        <p:nvSpPr>
          <p:cNvPr id="710" name="Google Shape;710;p98"/>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n-GB" sz="2000" u="none" cap="none" strike="noStrike">
                <a:solidFill>
                  <a:srgbClr val="000000"/>
                </a:solidFill>
                <a:latin typeface="Anton"/>
                <a:ea typeface="Anton"/>
                <a:cs typeface="Anton"/>
                <a:sym typeface="Anton"/>
              </a:rPr>
              <a:t>Clase 0</a:t>
            </a:r>
            <a:endParaRPr b="0" i="1" sz="2000" u="none" cap="none" strike="noStrike">
              <a:solidFill>
                <a:srgbClr val="000000"/>
              </a:solidFill>
              <a:latin typeface="Anton"/>
              <a:ea typeface="Anton"/>
              <a:cs typeface="Anton"/>
              <a:sym typeface="Anton"/>
            </a:endParaRPr>
          </a:p>
        </p:txBody>
      </p:sp>
      <p:pic>
        <p:nvPicPr>
          <p:cNvPr id="711" name="Google Shape;711;p9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12" name="Google Shape;712;p98"/>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Internet:</a:t>
            </a:r>
            <a:r>
              <a:rPr b="0" i="0" lang="en-GB" sz="1400" u="none" cap="none" strike="noStrike">
                <a:solidFill>
                  <a:schemeClr val="dk1"/>
                </a:solidFill>
                <a:latin typeface="Helvetica Neue"/>
                <a:ea typeface="Helvetica Neue"/>
                <a:cs typeface="Helvetica Neue"/>
                <a:sym typeface="Helvetica Neue"/>
              </a:rPr>
              <a:t> se trata de una red de equipos de cálculo, que se relacionan entre sí a través del uso de un lenguaje universal.</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Navegador: </a:t>
            </a:r>
            <a:r>
              <a:rPr b="0" i="0" lang="en-GB" sz="1400" u="none" cap="none" strike="noStrike">
                <a:solidFill>
                  <a:schemeClr val="dk1"/>
                </a:solidFill>
                <a:latin typeface="Helvetica Neue"/>
                <a:ea typeface="Helvetica Neue"/>
                <a:cs typeface="Helvetica Neue"/>
                <a:sym typeface="Helvetica Neue"/>
              </a:rPr>
              <a:t>es el instrumento que permite a los usuarios de internet navegar entre las distintas páginas de sitios webs.</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Buscador:</a:t>
            </a:r>
            <a:r>
              <a:rPr b="0" i="0" lang="en-GB" sz="1400" u="none" cap="none" strike="noStrike">
                <a:solidFill>
                  <a:schemeClr val="dk1"/>
                </a:solidFill>
                <a:latin typeface="Helvetica Neue"/>
                <a:ea typeface="Helvetica Neue"/>
                <a:cs typeface="Helvetica Neue"/>
                <a:sym typeface="Helvetica Neue"/>
              </a:rPr>
              <a:t> es un sistema informático que busca todo tipo de información en la web, almacenando la misma en una enorme base de datos, para arrojar la información solicitada.</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nvSpPr>
        <p:spPr>
          <a:xfrm>
            <a:off x="483502" y="1390175"/>
            <a:ext cx="3924900" cy="207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Arrastrar archivos: </a:t>
            </a:r>
            <a:r>
              <a:rPr b="0" i="0" lang="en-GB" sz="1400" u="none" cap="none" strike="noStrike">
                <a:solidFill>
                  <a:schemeClr val="dk1"/>
                </a:solidFill>
                <a:latin typeface="Helvetica Neue"/>
                <a:ea typeface="Helvetica Neue"/>
                <a:cs typeface="Helvetica Neue"/>
                <a:sym typeface="Helvetica Neue"/>
              </a:rPr>
              <a:t>implica mover archivos, trasladarlos de una carpeta a otra, o de una carpeta a un explorador, utilizando el mouse.</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1" i="0" lang="en-GB" sz="1400" u="none" cap="none" strike="noStrike">
                <a:solidFill>
                  <a:schemeClr val="dk1"/>
                </a:solidFill>
                <a:latin typeface="Helvetica Neue"/>
                <a:ea typeface="Helvetica Neue"/>
                <a:cs typeface="Helvetica Neue"/>
                <a:sym typeface="Helvetica Neue"/>
              </a:rPr>
              <a:t>Comprimir archivos:</a:t>
            </a:r>
            <a:r>
              <a:rPr b="0" i="0" lang="en-GB" sz="1400" u="none" cap="none" strike="noStrike">
                <a:solidFill>
                  <a:schemeClr val="dk1"/>
                </a:solidFill>
                <a:latin typeface="Didact Gothic"/>
                <a:ea typeface="Didact Gothic"/>
                <a:cs typeface="Didact Gothic"/>
                <a:sym typeface="Didact Gothic"/>
              </a:rPr>
              <a:t> </a:t>
            </a:r>
            <a:r>
              <a:rPr b="0" i="0" lang="en-GB" sz="1400" u="none" cap="none" strike="noStrike">
                <a:solidFill>
                  <a:schemeClr val="dk1"/>
                </a:solidFill>
                <a:latin typeface="Helvetica Neue"/>
                <a:ea typeface="Helvetica Neue"/>
                <a:cs typeface="Helvetica Neue"/>
                <a:sym typeface="Helvetica Neue"/>
              </a:rPr>
              <a:t>es el resultado de tratar un archivo, documento, carpeta, etcétera, con un programa específico para comprimir, cuyo objetivo principal es reducir su peso para que ocupe menos espacio. Con este proceso no se pierde la información original.</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1"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Ir al Directorio:</a:t>
            </a:r>
            <a:r>
              <a:rPr b="0" i="0" lang="en-GB" sz="1400" u="none" cap="none" strike="noStrike">
                <a:solidFill>
                  <a:schemeClr val="dk1"/>
                </a:solidFill>
                <a:latin typeface="Helvetica Neue"/>
                <a:ea typeface="Helvetica Neue"/>
                <a:cs typeface="Helvetica Neue"/>
                <a:sym typeface="Helvetica Neue"/>
              </a:rPr>
              <a:t> podrás hacerlo a través del explorador de archivos, o mediante la terminal.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a:ea typeface="Helvetica Neue"/>
              <a:cs typeface="Helvetica Neue"/>
              <a:sym typeface="Helvetica Neue"/>
            </a:endParaRPr>
          </a:p>
        </p:txBody>
      </p:sp>
      <p:sp>
        <p:nvSpPr>
          <p:cNvPr id="159" name="Google Shape;159;p36"/>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t/>
            </a:r>
            <a:endParaRPr b="0" i="1" sz="2000" u="none" cap="none" strike="noStrike">
              <a:solidFill>
                <a:srgbClr val="000000"/>
              </a:solidFill>
              <a:latin typeface="Anton"/>
              <a:ea typeface="Anton"/>
              <a:cs typeface="Anton"/>
              <a:sym typeface="Anton"/>
            </a:endParaRPr>
          </a:p>
        </p:txBody>
      </p:sp>
      <p:sp>
        <p:nvSpPr>
          <p:cNvPr id="160" name="Google Shape;160;p36"/>
          <p:cNvSpPr txBox="1"/>
          <p:nvPr/>
        </p:nvSpPr>
        <p:spPr>
          <a:xfrm>
            <a:off x="4694725" y="1390175"/>
            <a:ext cx="4252800" cy="298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GB" sz="1400" u="none" cap="none" strike="noStrike">
                <a:solidFill>
                  <a:schemeClr val="dk1"/>
                </a:solidFill>
                <a:latin typeface="Helvetica Neue"/>
                <a:ea typeface="Helvetica Neue"/>
                <a:cs typeface="Helvetica Neue"/>
                <a:sym typeface="Helvetica Neue"/>
              </a:rPr>
              <a:t>Controlador de versiones:</a:t>
            </a:r>
            <a:r>
              <a:rPr b="0" i="0" lang="en-GB" sz="1400" u="none" cap="none" strike="noStrike">
                <a:solidFill>
                  <a:schemeClr val="dk1"/>
                </a:solidFill>
                <a:latin typeface="Helvetica Neue"/>
                <a:ea typeface="Helvetica Neue"/>
                <a:cs typeface="Helvetica Neue"/>
                <a:sym typeface="Helvetica Neue"/>
              </a:rPr>
              <a:t> </a:t>
            </a:r>
            <a:r>
              <a:rPr b="0" i="0" lang="en-GB" sz="1400" u="none" cap="none" strike="noStrike">
                <a:solidFill>
                  <a:schemeClr val="dk1"/>
                </a:solidFill>
                <a:latin typeface="Helvetica Neue"/>
                <a:ea typeface="Helvetica Neue"/>
                <a:cs typeface="Helvetica Neue"/>
                <a:sym typeface="Helvetica Neue"/>
              </a:rPr>
              <a:t>es un sistema que registra los cambios realizados en un archivo o conjunto de archivos a lo largo del tiempo, permitiéndote recuperar versiones específicas más adelante.</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1"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1" i="0" lang="en-GB" sz="1400" u="none" cap="none" strike="noStrike">
                <a:solidFill>
                  <a:schemeClr val="dk1"/>
                </a:solidFill>
                <a:latin typeface="Helvetica Neue"/>
                <a:ea typeface="Helvetica Neue"/>
                <a:cs typeface="Helvetica Neue"/>
                <a:sym typeface="Helvetica Neue"/>
              </a:rPr>
              <a:t>Framework: </a:t>
            </a:r>
            <a:r>
              <a:rPr b="0" i="0" lang="en-GB" sz="1400" u="none" cap="none" strike="noStrike">
                <a:solidFill>
                  <a:schemeClr val="dk1"/>
                </a:solidFill>
                <a:latin typeface="Helvetica Neue"/>
                <a:ea typeface="Helvetica Neue"/>
                <a:cs typeface="Helvetica Neue"/>
                <a:sym typeface="Helvetica Neue"/>
              </a:rPr>
              <a:t>es una estructura conceptual y tecnológica de asistencia, definida normalmente con artefactos o módulos concretos de software, que puede servir de base para la organización y el desarrollo de software.</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a:ea typeface="Helvetica Neue"/>
              <a:cs typeface="Helvetica Neue"/>
              <a:sym typeface="Helvetica Neue"/>
            </a:endParaRPr>
          </a:p>
        </p:txBody>
      </p:sp>
      <p:pic>
        <p:nvPicPr>
          <p:cNvPr id="161" name="Google Shape;161;p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99"/>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Sitio web:</a:t>
            </a:r>
            <a:r>
              <a:rPr b="0" i="0" lang="en-GB" sz="1400" u="none" cap="none" strike="noStrike">
                <a:solidFill>
                  <a:schemeClr val="dk1"/>
                </a:solidFill>
                <a:latin typeface="Helvetica Neue"/>
                <a:ea typeface="Helvetica Neue"/>
                <a:cs typeface="Helvetica Neue"/>
                <a:sym typeface="Helvetica Neue"/>
              </a:rPr>
              <a:t> es un espacio virtual en Internet. Se trata de un conjunto de páginas web, accesibles desde un mismo dominio o subdominio de la World Wide Web (WWW).</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Dirección IP: </a:t>
            </a:r>
            <a:r>
              <a:rPr b="0" i="0" lang="en-GB" sz="1400" u="none" cap="none" strike="noStrike">
                <a:solidFill>
                  <a:schemeClr val="dk1"/>
                </a:solidFill>
                <a:latin typeface="Helvetica Neue"/>
                <a:ea typeface="Helvetica Neue"/>
                <a:cs typeface="Helvetica Neue"/>
                <a:sym typeface="Helvetica Neue"/>
              </a:rPr>
              <a:t>es un conjunto de números que identifica, de manera lógica y jerárquica, a una interfaz en red.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Editores de texto:</a:t>
            </a:r>
            <a:r>
              <a:rPr b="0" i="0" lang="en-GB" sz="1400" u="none" cap="none" strike="noStrike">
                <a:solidFill>
                  <a:schemeClr val="dk1"/>
                </a:solidFill>
                <a:latin typeface="Helvetica Neue"/>
                <a:ea typeface="Helvetica Neue"/>
                <a:cs typeface="Helvetica Neue"/>
                <a:sym typeface="Helvetica Neue"/>
              </a:rPr>
              <a:t> Son programas que te permiten realizar o escribir código fuente (HTML, CSS, PHP, JavaScript) de tus proyectos.</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a:ea typeface="Helvetica Neue"/>
              <a:cs typeface="Helvetica Neue"/>
              <a:sym typeface="Helvetica Neue"/>
            </a:endParaRPr>
          </a:p>
        </p:txBody>
      </p:sp>
      <p:sp>
        <p:nvSpPr>
          <p:cNvPr id="718" name="Google Shape;718;p9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n-GB" sz="2000" u="none" cap="none" strike="noStrike">
                <a:solidFill>
                  <a:srgbClr val="000000"/>
                </a:solidFill>
                <a:latin typeface="Anton"/>
                <a:ea typeface="Anton"/>
                <a:cs typeface="Anton"/>
                <a:sym typeface="Anton"/>
              </a:rPr>
              <a:t>Clase 0</a:t>
            </a:r>
            <a:endParaRPr b="0" i="1" sz="2000" u="none" cap="none" strike="noStrike">
              <a:solidFill>
                <a:srgbClr val="000000"/>
              </a:solidFill>
              <a:latin typeface="Anton"/>
              <a:ea typeface="Anton"/>
              <a:cs typeface="Anton"/>
              <a:sym typeface="Anton"/>
            </a:endParaRPr>
          </a:p>
        </p:txBody>
      </p:sp>
      <p:pic>
        <p:nvPicPr>
          <p:cNvPr id="719" name="Google Shape;719;p9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20" name="Google Shape;720;p99"/>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Código fuente:</a:t>
            </a:r>
            <a:r>
              <a:rPr b="0" i="0" lang="en-GB" sz="1400" u="none" cap="none" strike="noStrike">
                <a:solidFill>
                  <a:schemeClr val="dk1"/>
                </a:solidFill>
                <a:latin typeface="Helvetica Neue"/>
                <a:ea typeface="Helvetica Neue"/>
                <a:cs typeface="Helvetica Neue"/>
                <a:sym typeface="Helvetica Neue"/>
              </a:rPr>
              <a:t> es el conjunto de líneas de textos, las cuales son las directrices que debe seguir la computadora para realizar dicho programa.</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Balsamiq: </a:t>
            </a:r>
            <a:r>
              <a:rPr b="0" i="0" lang="en-GB" sz="1400" u="none" cap="none" strike="noStrike">
                <a:solidFill>
                  <a:schemeClr val="dk1"/>
                </a:solidFill>
                <a:latin typeface="Helvetica Neue"/>
                <a:ea typeface="Helvetica Neue"/>
                <a:cs typeface="Helvetica Neue"/>
                <a:sym typeface="Helvetica Neue"/>
              </a:rPr>
              <a:t>es una herramienta que facilita la creación de esquemas o mockups. Su finalidad es ayudar al desarrollo de aplicaciones.</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rPr b="1" i="0" lang="en-GB" sz="1400" u="none" cap="none" strike="noStrike">
                <a:solidFill>
                  <a:schemeClr val="dk1"/>
                </a:solidFill>
                <a:latin typeface="Helvetica Neue"/>
                <a:ea typeface="Helvetica Neue"/>
                <a:cs typeface="Helvetica Neue"/>
                <a:sym typeface="Helvetica Neue"/>
              </a:rPr>
              <a:t>Terminal o consola:</a:t>
            </a:r>
            <a:r>
              <a:rPr b="0" i="0" lang="en-GB" sz="1400" u="none" cap="none" strike="noStrike">
                <a:solidFill>
                  <a:schemeClr val="dk1"/>
                </a:solidFill>
                <a:latin typeface="Helvetica Neue"/>
                <a:ea typeface="Helvetica Neue"/>
                <a:cs typeface="Helvetica Neue"/>
                <a:sym typeface="Helvetica Neue"/>
              </a:rPr>
              <a:t> es la aplicación que se utiliza para interactuar con el computador a través de comandos.</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24" name="Shape 724"/>
        <p:cNvGrpSpPr/>
        <p:nvPr/>
      </p:nvGrpSpPr>
      <p:grpSpPr>
        <a:xfrm>
          <a:off x="0" y="0"/>
          <a:ext cx="0" cy="0"/>
          <a:chOff x="0" y="0"/>
          <a:chExt cx="0" cy="0"/>
        </a:xfrm>
      </p:grpSpPr>
      <p:sp>
        <p:nvSpPr>
          <p:cNvPr id="725" name="Google Shape;725;p10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726" name="Google Shape;726;p10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0" name="Shape 730"/>
        <p:cNvGrpSpPr/>
        <p:nvPr/>
      </p:nvGrpSpPr>
      <p:grpSpPr>
        <a:xfrm>
          <a:off x="0" y="0"/>
          <a:ext cx="0" cy="0"/>
          <a:chOff x="0" y="0"/>
          <a:chExt cx="0" cy="0"/>
        </a:xfrm>
      </p:grpSpPr>
      <p:sp>
        <p:nvSpPr>
          <p:cNvPr id="731" name="Google Shape;731;p10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1</a:t>
            </a:r>
            <a:endParaRPr i="1" sz="2000">
              <a:latin typeface="Anton"/>
              <a:ea typeface="Anton"/>
              <a:cs typeface="Anton"/>
              <a:sym typeface="Anton"/>
            </a:endParaRPr>
          </a:p>
        </p:txBody>
      </p:sp>
      <p:pic>
        <p:nvPicPr>
          <p:cNvPr id="732" name="Google Shape;732;p10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33" name="Google Shape;733;p10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734" name="Google Shape;734;p101"/>
          <p:cNvCxnSpPr/>
          <p:nvPr/>
        </p:nvCxnSpPr>
        <p:spPr>
          <a:xfrm>
            <a:off x="1344950" y="1755378"/>
            <a:ext cx="0" cy="446100"/>
          </a:xfrm>
          <a:prstGeom prst="straightConnector1">
            <a:avLst/>
          </a:prstGeom>
          <a:noFill/>
          <a:ln cap="flat" cmpd="sng" w="9525">
            <a:solidFill>
              <a:srgbClr val="CCCCCC"/>
            </a:solidFill>
            <a:prstDash val="solid"/>
            <a:round/>
            <a:headEnd len="med" w="med" type="oval"/>
            <a:tailEnd len="med" w="med" type="oval"/>
          </a:ln>
        </p:spPr>
      </p:cxnSp>
      <p:sp>
        <p:nvSpPr>
          <p:cNvPr id="735" name="Google Shape;735;p101"/>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Helvetica Neue"/>
                <a:ea typeface="Helvetica Neue"/>
                <a:cs typeface="Helvetica Neue"/>
                <a:sym typeface="Helvetica Neue"/>
              </a:rPr>
              <a:t>Prototipado desde papel</a:t>
            </a:r>
            <a:endParaRPr b="0" i="0" sz="1100" u="none" cap="none" strike="noStrike">
              <a:solidFill>
                <a:srgbClr val="FFFFFF"/>
              </a:solidFill>
              <a:latin typeface="Helvetica Neue"/>
              <a:ea typeface="Helvetica Neue"/>
              <a:cs typeface="Helvetica Neue"/>
              <a:sym typeface="Helvetica Neue"/>
            </a:endParaRPr>
          </a:p>
        </p:txBody>
      </p:sp>
      <p:sp>
        <p:nvSpPr>
          <p:cNvPr id="736" name="Google Shape;736;p101"/>
          <p:cNvSpPr/>
          <p:nvPr/>
        </p:nvSpPr>
        <p:spPr>
          <a:xfrm>
            <a:off x="618500" y="2201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Helvetica Neue"/>
                <a:ea typeface="Helvetica Neue"/>
                <a:cs typeface="Helvetica Neue"/>
                <a:sym typeface="Helvetica Neue"/>
              </a:rPr>
              <a:t>HTML</a:t>
            </a:r>
            <a:endParaRPr b="0" i="0" sz="1100" u="none" cap="none" strike="noStrike">
              <a:solidFill>
                <a:srgbClr val="FFFFFF"/>
              </a:solidFill>
              <a:latin typeface="Helvetica Neue"/>
              <a:ea typeface="Helvetica Neue"/>
              <a:cs typeface="Helvetica Neue"/>
              <a:sym typeface="Helvetica Neue"/>
            </a:endParaRPr>
          </a:p>
        </p:txBody>
      </p:sp>
      <p:cxnSp>
        <p:nvCxnSpPr>
          <p:cNvPr id="737" name="Google Shape;737;p101"/>
          <p:cNvCxnSpPr/>
          <p:nvPr/>
        </p:nvCxnSpPr>
        <p:spPr>
          <a:xfrm>
            <a:off x="2081300" y="2502138"/>
            <a:ext cx="958200" cy="0"/>
          </a:xfrm>
          <a:prstGeom prst="straightConnector1">
            <a:avLst/>
          </a:prstGeom>
          <a:noFill/>
          <a:ln cap="flat" cmpd="sng" w="9525">
            <a:solidFill>
              <a:srgbClr val="CCCCCC"/>
            </a:solidFill>
            <a:prstDash val="solid"/>
            <a:round/>
            <a:headEnd len="med" w="med" type="oval"/>
            <a:tailEnd len="med" w="med" type="oval"/>
          </a:ln>
        </p:spPr>
      </p:cxnSp>
      <p:sp>
        <p:nvSpPr>
          <p:cNvPr id="738" name="Google Shape;738;p101"/>
          <p:cNvSpPr/>
          <p:nvPr/>
        </p:nvSpPr>
        <p:spPr>
          <a:xfrm>
            <a:off x="3017108" y="2345259"/>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739" name="Google Shape;739;p101"/>
          <p:cNvCxnSpPr/>
          <p:nvPr/>
        </p:nvCxnSpPr>
        <p:spPr>
          <a:xfrm>
            <a:off x="2167314" y="2494718"/>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740" name="Google Shape;740;p101"/>
          <p:cNvSpPr/>
          <p:nvPr/>
        </p:nvSpPr>
        <p:spPr>
          <a:xfrm>
            <a:off x="3017100" y="2720775"/>
            <a:ext cx="13731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Convenio de archivos</a:t>
            </a:r>
            <a:endParaRPr b="0" i="0" sz="1100" u="none" cap="none" strike="noStrike">
              <a:solidFill>
                <a:srgbClr val="222222"/>
              </a:solidFill>
              <a:latin typeface="Helvetica Neue"/>
              <a:ea typeface="Helvetica Neue"/>
              <a:cs typeface="Helvetica Neue"/>
              <a:sym typeface="Helvetica Neue"/>
            </a:endParaRPr>
          </a:p>
        </p:txBody>
      </p:sp>
      <p:cxnSp>
        <p:nvCxnSpPr>
          <p:cNvPr id="741" name="Google Shape;741;p101"/>
          <p:cNvCxnSpPr>
            <a:endCxn id="742" idx="1"/>
          </p:cNvCxnSpPr>
          <p:nvPr/>
        </p:nvCxnSpPr>
        <p:spPr>
          <a:xfrm>
            <a:off x="2163194" y="2494789"/>
            <a:ext cx="859500" cy="7827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742" name="Google Shape;742;p101"/>
          <p:cNvSpPr/>
          <p:nvPr/>
        </p:nvSpPr>
        <p:spPr>
          <a:xfrm>
            <a:off x="3022694" y="3128089"/>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Etiquetas</a:t>
            </a:r>
            <a:endParaRPr b="0" i="0" sz="1100" u="none" cap="none" strike="noStrike">
              <a:solidFill>
                <a:srgbClr val="222222"/>
              </a:solidFill>
              <a:latin typeface="Helvetica Neue"/>
              <a:ea typeface="Helvetica Neue"/>
              <a:cs typeface="Helvetica Neue"/>
              <a:sym typeface="Helvetica Neue"/>
            </a:endParaRPr>
          </a:p>
        </p:txBody>
      </p:sp>
      <p:cxnSp>
        <p:nvCxnSpPr>
          <p:cNvPr id="743" name="Google Shape;743;p101"/>
          <p:cNvCxnSpPr/>
          <p:nvPr/>
        </p:nvCxnSpPr>
        <p:spPr>
          <a:xfrm>
            <a:off x="2071400" y="1462263"/>
            <a:ext cx="958200" cy="0"/>
          </a:xfrm>
          <a:prstGeom prst="straightConnector1">
            <a:avLst/>
          </a:prstGeom>
          <a:noFill/>
          <a:ln cap="flat" cmpd="sng" w="9525">
            <a:solidFill>
              <a:srgbClr val="CCCCCC"/>
            </a:solidFill>
            <a:prstDash val="solid"/>
            <a:round/>
            <a:headEnd len="med" w="med" type="oval"/>
            <a:tailEnd len="med" w="med" type="oval"/>
          </a:ln>
        </p:spPr>
      </p:cxnSp>
      <p:sp>
        <p:nvSpPr>
          <p:cNvPr id="744" name="Google Shape;744;p101"/>
          <p:cNvSpPr/>
          <p:nvPr/>
        </p:nvSpPr>
        <p:spPr>
          <a:xfrm>
            <a:off x="3007208" y="13053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Proyecto web</a:t>
            </a:r>
            <a:endParaRPr b="0" i="0" sz="1100" u="none" cap="none" strike="noStrike">
              <a:solidFill>
                <a:srgbClr val="222222"/>
              </a:solidFill>
              <a:latin typeface="Helvetica Neue"/>
              <a:ea typeface="Helvetica Neue"/>
              <a:cs typeface="Helvetica Neue"/>
              <a:sym typeface="Helvetica Neue"/>
            </a:endParaRPr>
          </a:p>
        </p:txBody>
      </p:sp>
      <p:cxnSp>
        <p:nvCxnSpPr>
          <p:cNvPr id="745" name="Google Shape;745;p101"/>
          <p:cNvCxnSpPr/>
          <p:nvPr/>
        </p:nvCxnSpPr>
        <p:spPr>
          <a:xfrm>
            <a:off x="2157414" y="14548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746" name="Google Shape;746;p101"/>
          <p:cNvSpPr/>
          <p:nvPr/>
        </p:nvSpPr>
        <p:spPr>
          <a:xfrm>
            <a:off x="3007208" y="16967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Tips</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0" name="Shape 750"/>
        <p:cNvGrpSpPr/>
        <p:nvPr/>
      </p:nvGrpSpPr>
      <p:grpSpPr>
        <a:xfrm>
          <a:off x="0" y="0"/>
          <a:ext cx="0" cy="0"/>
          <a:chOff x="0" y="0"/>
          <a:chExt cx="0" cy="0"/>
        </a:xfrm>
      </p:grpSpPr>
      <p:sp>
        <p:nvSpPr>
          <p:cNvPr id="751" name="Google Shape;751;p102"/>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2" name="Google Shape;752;p10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53" name="Google Shape;753;p10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02"/>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1</a:t>
            </a:r>
            <a:endParaRPr b="0" i="0" sz="1400" u="none" cap="none" strike="noStrike">
              <a:solidFill>
                <a:srgbClr val="000000"/>
              </a:solidFill>
              <a:latin typeface="Helvetica Neue"/>
              <a:ea typeface="Helvetica Neue"/>
              <a:cs typeface="Helvetica Neue"/>
              <a:sym typeface="Helvetica Neue"/>
            </a:endParaRPr>
          </a:p>
        </p:txBody>
      </p:sp>
      <p:sp>
        <p:nvSpPr>
          <p:cNvPr id="755" name="Google Shape;755;p102"/>
          <p:cNvSpPr txBox="1"/>
          <p:nvPr/>
        </p:nvSpPr>
        <p:spPr>
          <a:xfrm>
            <a:off x="37611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GB" sz="1200" u="none" cap="none" strike="noStrike">
                <a:solidFill>
                  <a:srgbClr val="000000"/>
                </a:solidFill>
                <a:latin typeface="Helvetica Neue"/>
                <a:ea typeface="Helvetica Neue"/>
                <a:cs typeface="Helvetica Neue"/>
                <a:sym typeface="Helvetica Neue"/>
              </a:rPr>
              <a:t>Prototipado y conceptos básicos de HTML</a:t>
            </a:r>
            <a:endParaRPr b="1" i="0" sz="1200" u="none" cap="none" strike="noStrike">
              <a:solidFill>
                <a:srgbClr val="000000"/>
              </a:solidFill>
              <a:latin typeface="Helvetica Neue"/>
              <a:ea typeface="Helvetica Neue"/>
              <a:cs typeface="Helvetica Neue"/>
              <a:sym typeface="Helvetica Neue"/>
            </a:endParaRPr>
          </a:p>
        </p:txBody>
      </p:sp>
      <p:cxnSp>
        <p:nvCxnSpPr>
          <p:cNvPr id="756" name="Google Shape;756;p10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757" name="Google Shape;757;p10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758" name="Google Shape;758;p10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759" name="Google Shape;759;p10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760" name="Google Shape;760;p102"/>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761" name="Google Shape;761;p102"/>
          <p:cNvSpPr/>
          <p:nvPr/>
        </p:nvSpPr>
        <p:spPr>
          <a:xfrm>
            <a:off x="12088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0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02"/>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0</a:t>
            </a:r>
            <a:endParaRPr b="0" i="0" sz="1400" u="none" cap="none" strike="noStrike">
              <a:solidFill>
                <a:srgbClr val="000000"/>
              </a:solidFill>
              <a:latin typeface="Helvetica Neue"/>
              <a:ea typeface="Helvetica Neue"/>
              <a:cs typeface="Helvetica Neue"/>
              <a:sym typeface="Helvetica Neue"/>
            </a:endParaRPr>
          </a:p>
        </p:txBody>
      </p:sp>
      <p:sp>
        <p:nvSpPr>
          <p:cNvPr id="764" name="Google Shape;764;p102"/>
          <p:cNvSpPr txBox="1"/>
          <p:nvPr/>
        </p:nvSpPr>
        <p:spPr>
          <a:xfrm>
            <a:off x="1377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GB" sz="1200" u="none" cap="none" strike="noStrike">
                <a:solidFill>
                  <a:schemeClr val="dk1"/>
                </a:solidFill>
                <a:latin typeface="Helvetica Neue"/>
                <a:ea typeface="Helvetica Neue"/>
                <a:cs typeface="Helvetica Neue"/>
                <a:sym typeface="Helvetica Neue"/>
              </a:rPr>
              <a:t>Inducción al curso de Desarrollo Web</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765" name="Google Shape;765;p10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766" name="Google Shape;766;p102"/>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767" name="Google Shape;767;p10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768" name="Google Shape;768;p10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769" name="Google Shape;769;p102"/>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770" name="Google Shape;770;p10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0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0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2</a:t>
            </a:r>
            <a:endParaRPr b="0" i="0" sz="1400" u="none" cap="none" strike="noStrike">
              <a:solidFill>
                <a:srgbClr val="000000"/>
              </a:solidFill>
              <a:latin typeface="Helvetica Neue"/>
              <a:ea typeface="Helvetica Neue"/>
              <a:cs typeface="Helvetica Neue"/>
              <a:sym typeface="Helvetica Neue"/>
            </a:endParaRPr>
          </a:p>
        </p:txBody>
      </p:sp>
      <p:sp>
        <p:nvSpPr>
          <p:cNvPr id="773" name="Google Shape;773;p102"/>
          <p:cNvSpPr txBox="1"/>
          <p:nvPr/>
        </p:nvSpPr>
        <p:spPr>
          <a:xfrm>
            <a:off x="6144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GB" sz="1200" u="none" cap="none" strike="noStrike">
                <a:solidFill>
                  <a:schemeClr val="dk1"/>
                </a:solidFill>
                <a:latin typeface="Helvetica Neue"/>
                <a:ea typeface="Helvetica Neue"/>
                <a:cs typeface="Helvetica Neue"/>
                <a:sym typeface="Helvetica Neue"/>
              </a:rPr>
              <a:t>Primeros pasos con HTML</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774" name="Google Shape;774;p10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775" name="Google Shape;775;p10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776" name="Google Shape;776;p10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777" name="Google Shape;777;p10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778" name="Google Shape;778;p102"/>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779" name="Google Shape;779;p10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780" name="Google Shape;780;p102"/>
          <p:cNvSpPr txBox="1"/>
          <p:nvPr/>
        </p:nvSpPr>
        <p:spPr>
          <a:xfrm>
            <a:off x="1727900" y="249478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INSTALACIÓN DE SUBLIME TEXT</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81" name="Google Shape;781;p102"/>
          <p:cNvPicPr preferRelativeResize="0"/>
          <p:nvPr/>
        </p:nvPicPr>
        <p:blipFill rotWithShape="1">
          <a:blip r:embed="rId5">
            <a:alphaModFix/>
          </a:blip>
          <a:srcRect b="0" l="0" r="0" t="0"/>
          <a:stretch/>
        </p:blipFill>
        <p:spPr>
          <a:xfrm>
            <a:off x="1392100" y="2514213"/>
            <a:ext cx="365625" cy="365625"/>
          </a:xfrm>
          <a:prstGeom prst="rect">
            <a:avLst/>
          </a:prstGeom>
          <a:noFill/>
          <a:ln>
            <a:noFill/>
          </a:ln>
        </p:spPr>
      </p:pic>
      <p:sp>
        <p:nvSpPr>
          <p:cNvPr id="782" name="Google Shape;782;p102"/>
          <p:cNvSpPr txBox="1"/>
          <p:nvPr/>
        </p:nvSpPr>
        <p:spPr>
          <a:xfrm>
            <a:off x="1727900" y="2978600"/>
            <a:ext cx="13896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CREACIÓN DE UN ARCHIVO EN SUBLIME TEXT</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83" name="Google Shape;783;p102"/>
          <p:cNvPicPr preferRelativeResize="0"/>
          <p:nvPr/>
        </p:nvPicPr>
        <p:blipFill rotWithShape="1">
          <a:blip r:embed="rId5">
            <a:alphaModFix/>
          </a:blip>
          <a:srcRect b="0" l="0" r="0" t="0"/>
          <a:stretch/>
        </p:blipFill>
        <p:spPr>
          <a:xfrm>
            <a:off x="1392100" y="2998025"/>
            <a:ext cx="365625" cy="365625"/>
          </a:xfrm>
          <a:prstGeom prst="rect">
            <a:avLst/>
          </a:prstGeom>
          <a:noFill/>
          <a:ln>
            <a:noFill/>
          </a:ln>
        </p:spPr>
      </p:pic>
      <p:sp>
        <p:nvSpPr>
          <p:cNvPr id="784" name="Google Shape;784;p102"/>
          <p:cNvSpPr txBox="1"/>
          <p:nvPr/>
        </p:nvSpPr>
        <p:spPr>
          <a:xfrm>
            <a:off x="1713400" y="3419425"/>
            <a:ext cx="13896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INSTALACIÓN DE BALSAMIQ</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85" name="Google Shape;785;p102"/>
          <p:cNvPicPr preferRelativeResize="0"/>
          <p:nvPr/>
        </p:nvPicPr>
        <p:blipFill rotWithShape="1">
          <a:blip r:embed="rId5">
            <a:alphaModFix/>
          </a:blip>
          <a:srcRect b="0" l="0" r="0" t="0"/>
          <a:stretch/>
        </p:blipFill>
        <p:spPr>
          <a:xfrm>
            <a:off x="1377600" y="3438850"/>
            <a:ext cx="365625" cy="365625"/>
          </a:xfrm>
          <a:prstGeom prst="rect">
            <a:avLst/>
          </a:prstGeom>
          <a:noFill/>
          <a:ln>
            <a:noFill/>
          </a:ln>
        </p:spPr>
      </p:pic>
      <p:pic>
        <p:nvPicPr>
          <p:cNvPr id="786" name="Google Shape;786;p102"/>
          <p:cNvPicPr preferRelativeResize="0"/>
          <p:nvPr/>
        </p:nvPicPr>
        <p:blipFill rotWithShape="1">
          <a:blip r:embed="rId6">
            <a:alphaModFix/>
          </a:blip>
          <a:srcRect b="0" l="0" r="0" t="0"/>
          <a:stretch/>
        </p:blipFill>
        <p:spPr>
          <a:xfrm>
            <a:off x="3858650" y="2519612"/>
            <a:ext cx="306000" cy="306000"/>
          </a:xfrm>
          <a:prstGeom prst="rect">
            <a:avLst/>
          </a:prstGeom>
          <a:noFill/>
          <a:ln>
            <a:noFill/>
          </a:ln>
        </p:spPr>
      </p:pic>
      <p:sp>
        <p:nvSpPr>
          <p:cNvPr id="787" name="Google Shape;787;p102"/>
          <p:cNvSpPr txBox="1"/>
          <p:nvPr/>
        </p:nvSpPr>
        <p:spPr>
          <a:xfrm>
            <a:off x="4177200" y="25308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SKETCH</a:t>
            </a:r>
            <a:endParaRPr b="0" i="0" sz="700" u="none" cap="none" strike="noStrike">
              <a:solidFill>
                <a:srgbClr val="000000"/>
              </a:solidFill>
              <a:latin typeface="Helvetica Neue"/>
              <a:ea typeface="Helvetica Neue"/>
              <a:cs typeface="Helvetica Neue"/>
              <a:sym typeface="Helvetica Neue"/>
            </a:endParaRPr>
          </a:p>
        </p:txBody>
      </p:sp>
      <p:sp>
        <p:nvSpPr>
          <p:cNvPr id="788" name="Google Shape;788;p102"/>
          <p:cNvSpPr txBox="1"/>
          <p:nvPr/>
        </p:nvSpPr>
        <p:spPr>
          <a:xfrm>
            <a:off x="4138575" y="296168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PRÁCTICA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89" name="Google Shape;789;p102"/>
          <p:cNvPicPr preferRelativeResize="0"/>
          <p:nvPr/>
        </p:nvPicPr>
        <p:blipFill rotWithShape="1">
          <a:blip r:embed="rId5">
            <a:alphaModFix/>
          </a:blip>
          <a:srcRect b="0" l="0" r="0" t="0"/>
          <a:stretch/>
        </p:blipFill>
        <p:spPr>
          <a:xfrm>
            <a:off x="3802775" y="2981113"/>
            <a:ext cx="365625" cy="365625"/>
          </a:xfrm>
          <a:prstGeom prst="rect">
            <a:avLst/>
          </a:prstGeom>
          <a:noFill/>
          <a:ln>
            <a:noFill/>
          </a:ln>
        </p:spPr>
      </p:pic>
      <p:pic>
        <p:nvPicPr>
          <p:cNvPr id="790" name="Google Shape;790;p102"/>
          <p:cNvPicPr preferRelativeResize="0"/>
          <p:nvPr/>
        </p:nvPicPr>
        <p:blipFill rotWithShape="1">
          <a:blip r:embed="rId6">
            <a:alphaModFix/>
          </a:blip>
          <a:srcRect b="0" l="0" r="0" t="0"/>
          <a:stretch/>
        </p:blipFill>
        <p:spPr>
          <a:xfrm>
            <a:off x="3858625" y="3483462"/>
            <a:ext cx="306000" cy="306000"/>
          </a:xfrm>
          <a:prstGeom prst="rect">
            <a:avLst/>
          </a:prstGeom>
          <a:noFill/>
          <a:ln>
            <a:noFill/>
          </a:ln>
        </p:spPr>
      </p:pic>
      <p:sp>
        <p:nvSpPr>
          <p:cNvPr id="791" name="Google Shape;791;p102"/>
          <p:cNvSpPr txBox="1"/>
          <p:nvPr/>
        </p:nvSpPr>
        <p:spPr>
          <a:xfrm>
            <a:off x="4177175" y="349471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NUEVO DOCUMENTO</a:t>
            </a:r>
            <a:endParaRPr b="0" i="0" sz="700" u="none" cap="none" strike="noStrike">
              <a:solidFill>
                <a:srgbClr val="000000"/>
              </a:solidFill>
              <a:latin typeface="Helvetica Neue"/>
              <a:ea typeface="Helvetica Neue"/>
              <a:cs typeface="Helvetica Neue"/>
              <a:sym typeface="Helvetica Neue"/>
            </a:endParaRPr>
          </a:p>
        </p:txBody>
      </p:sp>
      <p:sp>
        <p:nvSpPr>
          <p:cNvPr id="792" name="Google Shape;792;p102"/>
          <p:cNvSpPr txBox="1"/>
          <p:nvPr/>
        </p:nvSpPr>
        <p:spPr>
          <a:xfrm>
            <a:off x="4196575" y="384382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WIREFRAME Y ESQUELETO HTML</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93" name="Google Shape;793;p102"/>
          <p:cNvPicPr preferRelativeResize="0"/>
          <p:nvPr/>
        </p:nvPicPr>
        <p:blipFill rotWithShape="1">
          <a:blip r:embed="rId7">
            <a:alphaModFix/>
          </a:blip>
          <a:srcRect b="0" l="0" r="0" t="0"/>
          <a:stretch/>
        </p:blipFill>
        <p:spPr>
          <a:xfrm>
            <a:off x="3877450" y="3903425"/>
            <a:ext cx="307150" cy="307150"/>
          </a:xfrm>
          <a:prstGeom prst="rect">
            <a:avLst/>
          </a:prstGeom>
          <a:noFill/>
          <a:ln>
            <a:noFill/>
          </a:ln>
        </p:spPr>
      </p:pic>
      <p:pic>
        <p:nvPicPr>
          <p:cNvPr id="794" name="Google Shape;794;p102"/>
          <p:cNvPicPr preferRelativeResize="0"/>
          <p:nvPr/>
        </p:nvPicPr>
        <p:blipFill rotWithShape="1">
          <a:blip r:embed="rId6">
            <a:alphaModFix/>
          </a:blip>
          <a:srcRect b="0" l="0" r="0" t="0"/>
          <a:stretch/>
        </p:blipFill>
        <p:spPr>
          <a:xfrm>
            <a:off x="6265575" y="2534312"/>
            <a:ext cx="306000" cy="306000"/>
          </a:xfrm>
          <a:prstGeom prst="rect">
            <a:avLst/>
          </a:prstGeom>
          <a:noFill/>
          <a:ln>
            <a:noFill/>
          </a:ln>
        </p:spPr>
      </p:pic>
      <p:sp>
        <p:nvSpPr>
          <p:cNvPr id="795" name="Google Shape;795;p102"/>
          <p:cNvSpPr txBox="1"/>
          <p:nvPr/>
        </p:nvSpPr>
        <p:spPr>
          <a:xfrm>
            <a:off x="6584125" y="25455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LISTAS</a:t>
            </a:r>
            <a:endParaRPr b="0" i="0" sz="700" u="none" cap="none" strike="noStrike">
              <a:solidFill>
                <a:srgbClr val="000000"/>
              </a:solidFill>
              <a:latin typeface="Helvetica Neue"/>
              <a:ea typeface="Helvetica Neue"/>
              <a:cs typeface="Helvetica Neue"/>
              <a:sym typeface="Helvetica Neue"/>
            </a:endParaRPr>
          </a:p>
        </p:txBody>
      </p:sp>
      <p:sp>
        <p:nvSpPr>
          <p:cNvPr id="796" name="Google Shape;796;p102"/>
          <p:cNvSpPr txBox="1"/>
          <p:nvPr/>
        </p:nvSpPr>
        <p:spPr>
          <a:xfrm>
            <a:off x="6549250" y="29616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97" name="Google Shape;797;p102"/>
          <p:cNvPicPr preferRelativeResize="0"/>
          <p:nvPr/>
        </p:nvPicPr>
        <p:blipFill rotWithShape="1">
          <a:blip r:embed="rId5">
            <a:alphaModFix/>
          </a:blip>
          <a:srcRect b="0" l="0" r="0" t="0"/>
          <a:stretch/>
        </p:blipFill>
        <p:spPr>
          <a:xfrm>
            <a:off x="6213450" y="2981100"/>
            <a:ext cx="365625" cy="365625"/>
          </a:xfrm>
          <a:prstGeom prst="rect">
            <a:avLst/>
          </a:prstGeom>
          <a:noFill/>
          <a:ln>
            <a:noFill/>
          </a:ln>
        </p:spPr>
      </p:pic>
      <p:pic>
        <p:nvPicPr>
          <p:cNvPr id="798" name="Google Shape;798;p102"/>
          <p:cNvPicPr preferRelativeResize="0"/>
          <p:nvPr/>
        </p:nvPicPr>
        <p:blipFill rotWithShape="1">
          <a:blip r:embed="rId6">
            <a:alphaModFix/>
          </a:blip>
          <a:srcRect b="0" l="0" r="0" t="0"/>
          <a:stretch/>
        </p:blipFill>
        <p:spPr>
          <a:xfrm>
            <a:off x="6242125" y="3483487"/>
            <a:ext cx="306000" cy="306000"/>
          </a:xfrm>
          <a:prstGeom prst="rect">
            <a:avLst/>
          </a:prstGeom>
          <a:noFill/>
          <a:ln>
            <a:noFill/>
          </a:ln>
        </p:spPr>
      </p:pic>
      <p:sp>
        <p:nvSpPr>
          <p:cNvPr id="799" name="Google Shape;799;p102"/>
          <p:cNvSpPr txBox="1"/>
          <p:nvPr/>
        </p:nvSpPr>
        <p:spPr>
          <a:xfrm>
            <a:off x="6560675" y="3494738"/>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FORMULARIOS</a:t>
            </a:r>
            <a:endParaRPr b="0" i="0" sz="700" u="none" cap="none" strike="noStrike">
              <a:solidFill>
                <a:srgbClr val="000000"/>
              </a:solidFill>
              <a:latin typeface="Helvetica Neue"/>
              <a:ea typeface="Helvetica Neue"/>
              <a:cs typeface="Helvetica Neue"/>
              <a:sym typeface="Helvetica Neue"/>
            </a:endParaRPr>
          </a:p>
        </p:txBody>
      </p:sp>
      <p:sp>
        <p:nvSpPr>
          <p:cNvPr id="800" name="Google Shape;800;p102"/>
          <p:cNvSpPr txBox="1"/>
          <p:nvPr/>
        </p:nvSpPr>
        <p:spPr>
          <a:xfrm>
            <a:off x="6536813" y="39126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ESTRUCTURA HTML DEL PROYECTO</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801" name="Google Shape;801;p102"/>
          <p:cNvPicPr preferRelativeResize="0"/>
          <p:nvPr/>
        </p:nvPicPr>
        <p:blipFill rotWithShape="1">
          <a:blip r:embed="rId7">
            <a:alphaModFix/>
          </a:blip>
          <a:srcRect b="0" l="0" r="0" t="0"/>
          <a:stretch/>
        </p:blipFill>
        <p:spPr>
          <a:xfrm>
            <a:off x="6217688" y="3972275"/>
            <a:ext cx="307150" cy="3071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05" name="Shape 805"/>
        <p:cNvGrpSpPr/>
        <p:nvPr/>
      </p:nvGrpSpPr>
      <p:grpSpPr>
        <a:xfrm>
          <a:off x="0" y="0"/>
          <a:ext cx="0" cy="0"/>
          <a:chOff x="0" y="0"/>
          <a:chExt cx="0" cy="0"/>
        </a:xfrm>
      </p:grpSpPr>
      <p:sp>
        <p:nvSpPr>
          <p:cNvPr id="806" name="Google Shape;806;p103"/>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n-GB" sz="1800" u="none" cap="none" strike="noStrike">
                <a:solidFill>
                  <a:srgbClr val="000000"/>
                </a:solidFill>
                <a:latin typeface="Helvetica Neue"/>
                <a:ea typeface="Helvetica Neue"/>
                <a:cs typeface="Helvetica Neue"/>
                <a:sym typeface="Helvetica Neue"/>
              </a:rPr>
              <a:t>Accede al material complementario </a:t>
            </a:r>
            <a:r>
              <a:rPr b="0" i="0" lang="en-GB" sz="1800" u="sng" cap="none" strike="noStrike">
                <a:solidFill>
                  <a:schemeClr val="hlink"/>
                </a:solidFill>
                <a:latin typeface="Helvetica Neue"/>
                <a:ea typeface="Helvetica Neue"/>
                <a:cs typeface="Helvetica Neue"/>
                <a:sym typeface="Helvetica Neue"/>
                <a:hlinkClick r:id="rId3"/>
              </a:rPr>
              <a:t>aquí</a:t>
            </a:r>
            <a:r>
              <a:rPr b="0" i="0" lang="en-GB" sz="1800" u="none" cap="none" strike="noStrike">
                <a:solidFill>
                  <a:srgbClr val="000000"/>
                </a:solidFill>
                <a:latin typeface="Helvetica Neue"/>
                <a:ea typeface="Helvetica Neue"/>
                <a:cs typeface="Helvetica Neue"/>
                <a:sym typeface="Helvetica Neue"/>
              </a:rPr>
              <a:t>. </a:t>
            </a:r>
            <a:endParaRPr b="0" i="0" sz="1800" u="none" cap="none" strike="noStrike">
              <a:solidFill>
                <a:srgbClr val="000000"/>
              </a:solidFill>
              <a:latin typeface="Helvetica Neue"/>
              <a:ea typeface="Helvetica Neue"/>
              <a:cs typeface="Helvetica Neue"/>
              <a:sym typeface="Helvetica Neue"/>
            </a:endParaRPr>
          </a:p>
        </p:txBody>
      </p:sp>
      <p:pic>
        <p:nvPicPr>
          <p:cNvPr id="807" name="Google Shape;807;p10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808" name="Google Shape;808;p103"/>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12" name="Shape 812"/>
        <p:cNvGrpSpPr/>
        <p:nvPr/>
      </p:nvGrpSpPr>
      <p:grpSpPr>
        <a:xfrm>
          <a:off x="0" y="0"/>
          <a:ext cx="0" cy="0"/>
          <a:chOff x="0" y="0"/>
          <a:chExt cx="0" cy="0"/>
        </a:xfrm>
      </p:grpSpPr>
      <p:sp>
        <p:nvSpPr>
          <p:cNvPr id="813" name="Google Shape;813;p104"/>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a:ea typeface="Lato"/>
              <a:cs typeface="Lato"/>
              <a:sym typeface="Lato"/>
            </a:endParaRPr>
          </a:p>
        </p:txBody>
      </p:sp>
      <p:sp>
        <p:nvSpPr>
          <p:cNvPr id="814" name="Google Shape;814;p104"/>
          <p:cNvSpPr txBox="1"/>
          <p:nvPr/>
        </p:nvSpPr>
        <p:spPr>
          <a:xfrm>
            <a:off x="2000950" y="207720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Momento de exposición</a:t>
            </a:r>
            <a:endParaRPr i="1" sz="4000">
              <a:latin typeface="Anton"/>
              <a:ea typeface="Anton"/>
              <a:cs typeface="Anton"/>
              <a:sym typeface="Anton"/>
            </a:endParaRPr>
          </a:p>
        </p:txBody>
      </p:sp>
      <p:pic>
        <p:nvPicPr>
          <p:cNvPr id="815" name="Google Shape;815;p10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816" name="Google Shape;816;p104"/>
          <p:cNvPicPr preferRelativeResize="0"/>
          <p:nvPr/>
        </p:nvPicPr>
        <p:blipFill rotWithShape="1">
          <a:blip r:embed="rId4">
            <a:alphaModFix/>
          </a:blip>
          <a:srcRect b="0" l="0" r="0" t="0"/>
          <a:stretch/>
        </p:blipFill>
        <p:spPr>
          <a:xfrm>
            <a:off x="4059838" y="890675"/>
            <a:ext cx="1186525" cy="11865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0" name="Shape 820"/>
        <p:cNvGrpSpPr/>
        <p:nvPr/>
      </p:nvGrpSpPr>
      <p:grpSpPr>
        <a:xfrm>
          <a:off x="0" y="0"/>
          <a:ext cx="0" cy="0"/>
          <a:chOff x="0" y="0"/>
          <a:chExt cx="0" cy="0"/>
        </a:xfrm>
      </p:grpSpPr>
      <p:sp>
        <p:nvSpPr>
          <p:cNvPr id="821" name="Google Shape;821;p105"/>
          <p:cNvSpPr txBox="1"/>
          <p:nvPr/>
        </p:nvSpPr>
        <p:spPr>
          <a:xfrm>
            <a:off x="1892700" y="1800900"/>
            <a:ext cx="5358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PROTOTIPADO DESDE EL PAPEL</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cxnSp>
        <p:nvCxnSpPr>
          <p:cNvPr id="826" name="Google Shape;826;p106"/>
          <p:cNvCxnSpPr>
            <a:stCxn id="827" idx="6"/>
            <a:endCxn id="828" idx="2"/>
          </p:cNvCxnSpPr>
          <p:nvPr/>
        </p:nvCxnSpPr>
        <p:spPr>
          <a:xfrm>
            <a:off x="1620613" y="2341638"/>
            <a:ext cx="5618100" cy="0"/>
          </a:xfrm>
          <a:prstGeom prst="straightConnector1">
            <a:avLst/>
          </a:prstGeom>
          <a:noFill/>
          <a:ln cap="flat" cmpd="sng" w="9525">
            <a:solidFill>
              <a:srgbClr val="3DFFBC"/>
            </a:solidFill>
            <a:prstDash val="solid"/>
            <a:round/>
            <a:headEnd len="sm" w="sm" type="none"/>
            <a:tailEnd len="sm" w="sm" type="none"/>
          </a:ln>
        </p:spPr>
      </p:cxnSp>
      <p:sp>
        <p:nvSpPr>
          <p:cNvPr id="829" name="Google Shape;829;p106"/>
          <p:cNvSpPr txBox="1"/>
          <p:nvPr/>
        </p:nvSpPr>
        <p:spPr>
          <a:xfrm>
            <a:off x="720327" y="2870075"/>
            <a:ext cx="1186500" cy="10656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1100"/>
              </a:spcAft>
              <a:buClr>
                <a:schemeClr val="dk1"/>
              </a:buClr>
              <a:buSzPts val="1100"/>
              <a:buFont typeface="Arial"/>
              <a:buNone/>
            </a:pPr>
            <a:r>
              <a:rPr b="0" i="0" lang="en-GB" sz="2000" u="none" cap="none" strike="noStrike">
                <a:solidFill>
                  <a:schemeClr val="dk1"/>
                </a:solidFill>
                <a:latin typeface="Helvetica Neue"/>
                <a:ea typeface="Helvetica Neue"/>
                <a:cs typeface="Helvetica Neue"/>
                <a:sym typeface="Helvetica Neue"/>
              </a:rPr>
              <a:t>Sketch</a:t>
            </a:r>
            <a:endParaRPr b="0" i="0" sz="2000" u="none" cap="none" strike="noStrike">
              <a:solidFill>
                <a:srgbClr val="000000"/>
              </a:solidFill>
              <a:latin typeface="Helvetica Neue"/>
              <a:ea typeface="Helvetica Neue"/>
              <a:cs typeface="Helvetica Neue"/>
              <a:sym typeface="Helvetica Neue"/>
            </a:endParaRPr>
          </a:p>
        </p:txBody>
      </p:sp>
      <p:grpSp>
        <p:nvGrpSpPr>
          <p:cNvPr id="830" name="Google Shape;830;p106"/>
          <p:cNvGrpSpPr/>
          <p:nvPr/>
        </p:nvGrpSpPr>
        <p:grpSpPr>
          <a:xfrm>
            <a:off x="1006513" y="2034588"/>
            <a:ext cx="614100" cy="614100"/>
            <a:chOff x="553025" y="2208600"/>
            <a:chExt cx="614100" cy="614100"/>
          </a:xfrm>
        </p:grpSpPr>
        <p:sp>
          <p:nvSpPr>
            <p:cNvPr id="827" name="Google Shape;827;p106"/>
            <p:cNvSpPr/>
            <p:nvPr/>
          </p:nvSpPr>
          <p:spPr>
            <a:xfrm>
              <a:off x="553025" y="22086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06"/>
            <p:cNvSpPr txBox="1"/>
            <p:nvPr/>
          </p:nvSpPr>
          <p:spPr>
            <a:xfrm>
              <a:off x="657386" y="226162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Lato"/>
                  <a:ea typeface="Lato"/>
                  <a:cs typeface="Lato"/>
                  <a:sym typeface="Lato"/>
                </a:rPr>
                <a:t>1</a:t>
              </a:r>
              <a:endParaRPr b="0" i="0" sz="2400" u="none" cap="none" strike="noStrike">
                <a:solidFill>
                  <a:srgbClr val="000000"/>
                </a:solidFill>
                <a:latin typeface="Lato"/>
                <a:ea typeface="Lato"/>
                <a:cs typeface="Lato"/>
                <a:sym typeface="Lato"/>
              </a:endParaRPr>
            </a:p>
          </p:txBody>
        </p:sp>
      </p:grpSp>
      <p:grpSp>
        <p:nvGrpSpPr>
          <p:cNvPr id="832" name="Google Shape;832;p106"/>
          <p:cNvGrpSpPr/>
          <p:nvPr/>
        </p:nvGrpSpPr>
        <p:grpSpPr>
          <a:xfrm>
            <a:off x="2628468" y="2034600"/>
            <a:ext cx="614100" cy="614100"/>
            <a:chOff x="2369730" y="2182550"/>
            <a:chExt cx="614100" cy="614100"/>
          </a:xfrm>
        </p:grpSpPr>
        <p:sp>
          <p:nvSpPr>
            <p:cNvPr id="833" name="Google Shape;833;p106"/>
            <p:cNvSpPr/>
            <p:nvPr/>
          </p:nvSpPr>
          <p:spPr>
            <a:xfrm>
              <a:off x="2369730" y="218255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834" name="Google Shape;834;p106"/>
            <p:cNvSpPr txBox="1"/>
            <p:nvPr/>
          </p:nvSpPr>
          <p:spPr>
            <a:xfrm>
              <a:off x="2494962" y="220866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Lato"/>
                  <a:ea typeface="Lato"/>
                  <a:cs typeface="Lato"/>
                  <a:sym typeface="Lato"/>
                </a:rPr>
                <a:t>2</a:t>
              </a:r>
              <a:endParaRPr b="0" i="0" sz="2400" u="none" cap="none" strike="noStrike">
                <a:solidFill>
                  <a:srgbClr val="000000"/>
                </a:solidFill>
                <a:latin typeface="Lato"/>
                <a:ea typeface="Lato"/>
                <a:cs typeface="Lato"/>
                <a:sym typeface="Lato"/>
              </a:endParaRPr>
            </a:p>
          </p:txBody>
        </p:sp>
      </p:grpSp>
      <p:sp>
        <p:nvSpPr>
          <p:cNvPr id="828" name="Google Shape;828;p106"/>
          <p:cNvSpPr/>
          <p:nvPr/>
        </p:nvSpPr>
        <p:spPr>
          <a:xfrm>
            <a:off x="7238722" y="20346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835" name="Google Shape;835;p106"/>
          <p:cNvSpPr txBox="1"/>
          <p:nvPr/>
        </p:nvSpPr>
        <p:spPr>
          <a:xfrm>
            <a:off x="7361945" y="2060645"/>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Lato"/>
                <a:ea typeface="Lato"/>
                <a:cs typeface="Lato"/>
                <a:sym typeface="Lato"/>
              </a:rPr>
              <a:t>5</a:t>
            </a:r>
            <a:endParaRPr b="0" i="0" sz="2400" u="none" cap="none" strike="noStrike">
              <a:solidFill>
                <a:srgbClr val="000000"/>
              </a:solidFill>
              <a:latin typeface="Lato"/>
              <a:ea typeface="Lato"/>
              <a:cs typeface="Lato"/>
              <a:sym typeface="Lato"/>
            </a:endParaRPr>
          </a:p>
        </p:txBody>
      </p:sp>
      <p:pic>
        <p:nvPicPr>
          <p:cNvPr id="836" name="Google Shape;836;p10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37" name="Google Shape;837;p106"/>
          <p:cNvSpPr txBox="1"/>
          <p:nvPr/>
        </p:nvSpPr>
        <p:spPr>
          <a:xfrm>
            <a:off x="1311600" y="6711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b="0" i="1" lang="en-GB" sz="4000" u="none" cap="none" strike="noStrike">
                <a:solidFill>
                  <a:srgbClr val="000000"/>
                </a:solidFill>
                <a:latin typeface="Anton"/>
                <a:ea typeface="Anton"/>
                <a:cs typeface="Anton"/>
                <a:sym typeface="Anton"/>
              </a:rPr>
              <a:t>PROYECTO WEB</a:t>
            </a:r>
            <a:r>
              <a:rPr b="0" i="0" lang="en-GB" sz="1200" u="none" cap="none" strike="noStrike">
                <a:solidFill>
                  <a:schemeClr val="dk1"/>
                </a:solidFill>
                <a:latin typeface="Didact Gothic"/>
                <a:ea typeface="Didact Gothic"/>
                <a:cs typeface="Didact Gothic"/>
                <a:sym typeface="Didact Gothic"/>
              </a:rPr>
              <a:t> </a:t>
            </a:r>
            <a:endParaRPr b="0" i="1" sz="3600" u="none" cap="none" strike="noStrike">
              <a:solidFill>
                <a:srgbClr val="000000"/>
              </a:solidFill>
              <a:latin typeface="Anton"/>
              <a:ea typeface="Anton"/>
              <a:cs typeface="Anton"/>
              <a:sym typeface="Anton"/>
            </a:endParaRPr>
          </a:p>
        </p:txBody>
      </p:sp>
      <p:grpSp>
        <p:nvGrpSpPr>
          <p:cNvPr id="838" name="Google Shape;838;p106"/>
          <p:cNvGrpSpPr/>
          <p:nvPr/>
        </p:nvGrpSpPr>
        <p:grpSpPr>
          <a:xfrm>
            <a:off x="4250418" y="2034600"/>
            <a:ext cx="614100" cy="614100"/>
            <a:chOff x="2369730" y="2162575"/>
            <a:chExt cx="614100" cy="614100"/>
          </a:xfrm>
        </p:grpSpPr>
        <p:sp>
          <p:nvSpPr>
            <p:cNvPr id="839" name="Google Shape;839;p106"/>
            <p:cNvSpPr/>
            <p:nvPr/>
          </p:nvSpPr>
          <p:spPr>
            <a:xfrm>
              <a:off x="2369730" y="2162575"/>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840" name="Google Shape;840;p106"/>
            <p:cNvSpPr txBox="1"/>
            <p:nvPr/>
          </p:nvSpPr>
          <p:spPr>
            <a:xfrm>
              <a:off x="2493387" y="219428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Lato"/>
                  <a:ea typeface="Lato"/>
                  <a:cs typeface="Lato"/>
                  <a:sym typeface="Lato"/>
                </a:rPr>
                <a:t>3</a:t>
              </a:r>
              <a:endParaRPr b="0" i="0" sz="2400" u="none" cap="none" strike="noStrike">
                <a:solidFill>
                  <a:srgbClr val="000000"/>
                </a:solidFill>
                <a:latin typeface="Lato"/>
                <a:ea typeface="Lato"/>
                <a:cs typeface="Lato"/>
                <a:sym typeface="Lato"/>
              </a:endParaRPr>
            </a:p>
          </p:txBody>
        </p:sp>
      </p:grpSp>
      <p:grpSp>
        <p:nvGrpSpPr>
          <p:cNvPr id="841" name="Google Shape;841;p106"/>
          <p:cNvGrpSpPr/>
          <p:nvPr/>
        </p:nvGrpSpPr>
        <p:grpSpPr>
          <a:xfrm>
            <a:off x="5754468" y="2034600"/>
            <a:ext cx="614100" cy="614100"/>
            <a:chOff x="2369730" y="2208600"/>
            <a:chExt cx="614100" cy="614100"/>
          </a:xfrm>
        </p:grpSpPr>
        <p:sp>
          <p:nvSpPr>
            <p:cNvPr id="842" name="Google Shape;842;p106"/>
            <p:cNvSpPr/>
            <p:nvPr/>
          </p:nvSpPr>
          <p:spPr>
            <a:xfrm>
              <a:off x="2369730" y="22086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843" name="Google Shape;843;p106"/>
            <p:cNvSpPr txBox="1"/>
            <p:nvPr/>
          </p:nvSpPr>
          <p:spPr>
            <a:xfrm>
              <a:off x="2492988" y="223718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Lato"/>
                  <a:ea typeface="Lato"/>
                  <a:cs typeface="Lato"/>
                  <a:sym typeface="Lato"/>
                </a:rPr>
                <a:t>4</a:t>
              </a:r>
              <a:endParaRPr b="0" i="0" sz="2400" u="none" cap="none" strike="noStrike">
                <a:solidFill>
                  <a:srgbClr val="000000"/>
                </a:solidFill>
                <a:latin typeface="Lato"/>
                <a:ea typeface="Lato"/>
                <a:cs typeface="Lato"/>
                <a:sym typeface="Lato"/>
              </a:endParaRPr>
            </a:p>
          </p:txBody>
        </p:sp>
      </p:grpSp>
      <p:sp>
        <p:nvSpPr>
          <p:cNvPr id="844" name="Google Shape;844;p106"/>
          <p:cNvSpPr txBox="1"/>
          <p:nvPr/>
        </p:nvSpPr>
        <p:spPr>
          <a:xfrm>
            <a:off x="2194825" y="3023075"/>
            <a:ext cx="1599300" cy="7596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1100"/>
              </a:spcAft>
              <a:buClr>
                <a:srgbClr val="000000"/>
              </a:buClr>
              <a:buSzPts val="2000"/>
              <a:buFont typeface="Arial"/>
              <a:buNone/>
            </a:pPr>
            <a:r>
              <a:rPr b="0" i="0" lang="en-GB" sz="2000" u="none" cap="none" strike="noStrike">
                <a:solidFill>
                  <a:schemeClr val="dk1"/>
                </a:solidFill>
                <a:latin typeface="Helvetica Neue"/>
                <a:ea typeface="Helvetica Neue"/>
                <a:cs typeface="Helvetica Neue"/>
                <a:sym typeface="Helvetica Neue"/>
              </a:rPr>
              <a:t>Wireframe</a:t>
            </a:r>
            <a:endParaRPr b="0" i="0" sz="2000" u="none" cap="none" strike="noStrike">
              <a:solidFill>
                <a:srgbClr val="000000"/>
              </a:solidFill>
              <a:latin typeface="Helvetica Neue"/>
              <a:ea typeface="Helvetica Neue"/>
              <a:cs typeface="Helvetica Neue"/>
              <a:sym typeface="Helvetica Neue"/>
            </a:endParaRPr>
          </a:p>
        </p:txBody>
      </p:sp>
      <p:sp>
        <p:nvSpPr>
          <p:cNvPr id="845" name="Google Shape;845;p106"/>
          <p:cNvSpPr txBox="1"/>
          <p:nvPr/>
        </p:nvSpPr>
        <p:spPr>
          <a:xfrm>
            <a:off x="3923876" y="3056825"/>
            <a:ext cx="1267200" cy="6921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1100"/>
              </a:spcAft>
              <a:buClr>
                <a:srgbClr val="000000"/>
              </a:buClr>
              <a:buSzPts val="2000"/>
              <a:buFont typeface="Arial"/>
              <a:buNone/>
            </a:pPr>
            <a:r>
              <a:rPr b="0" i="0" lang="en-GB" sz="2000" u="none" cap="none" strike="noStrike">
                <a:solidFill>
                  <a:schemeClr val="dk1"/>
                </a:solidFill>
                <a:latin typeface="Helvetica Neue"/>
                <a:ea typeface="Helvetica Neue"/>
                <a:cs typeface="Helvetica Neue"/>
                <a:sym typeface="Helvetica Neue"/>
              </a:rPr>
              <a:t>MockUp</a:t>
            </a:r>
            <a:endParaRPr b="0" i="0" sz="2000" u="none" cap="none" strike="noStrike">
              <a:solidFill>
                <a:srgbClr val="000000"/>
              </a:solidFill>
              <a:latin typeface="Helvetica Neue"/>
              <a:ea typeface="Helvetica Neue"/>
              <a:cs typeface="Helvetica Neue"/>
              <a:sym typeface="Helvetica Neue"/>
            </a:endParaRPr>
          </a:p>
        </p:txBody>
      </p:sp>
      <p:sp>
        <p:nvSpPr>
          <p:cNvPr id="846" name="Google Shape;846;p106"/>
          <p:cNvSpPr txBox="1"/>
          <p:nvPr/>
        </p:nvSpPr>
        <p:spPr>
          <a:xfrm>
            <a:off x="5244625" y="2955125"/>
            <a:ext cx="1599300" cy="895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100"/>
              </a:spcAft>
              <a:buClr>
                <a:srgbClr val="000000"/>
              </a:buClr>
              <a:buSzPts val="2000"/>
              <a:buFont typeface="Arial"/>
              <a:buNone/>
            </a:pPr>
            <a:r>
              <a:rPr b="0" i="0" lang="en-GB" sz="2000" u="none" cap="none" strike="noStrike">
                <a:solidFill>
                  <a:schemeClr val="dk1"/>
                </a:solidFill>
                <a:latin typeface="Helvetica Neue"/>
                <a:ea typeface="Helvetica Neue"/>
                <a:cs typeface="Helvetica Neue"/>
                <a:sym typeface="Helvetica Neue"/>
              </a:rPr>
              <a:t>Prototipo interactivo</a:t>
            </a:r>
            <a:endParaRPr b="0" i="0" sz="2000" u="none" cap="none" strike="noStrike">
              <a:solidFill>
                <a:srgbClr val="000000"/>
              </a:solidFill>
              <a:latin typeface="Helvetica Neue"/>
              <a:ea typeface="Helvetica Neue"/>
              <a:cs typeface="Helvetica Neue"/>
              <a:sym typeface="Helvetica Neue"/>
            </a:endParaRPr>
          </a:p>
        </p:txBody>
      </p:sp>
      <p:sp>
        <p:nvSpPr>
          <p:cNvPr id="847" name="Google Shape;847;p106"/>
          <p:cNvSpPr txBox="1"/>
          <p:nvPr/>
        </p:nvSpPr>
        <p:spPr>
          <a:xfrm>
            <a:off x="6972025" y="3133025"/>
            <a:ext cx="1764300" cy="5481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1100"/>
              </a:spcAft>
              <a:buClr>
                <a:srgbClr val="000000"/>
              </a:buClr>
              <a:buSzPts val="2000"/>
              <a:buFont typeface="Arial"/>
              <a:buNone/>
            </a:pPr>
            <a:r>
              <a:rPr b="0" i="0" lang="en-GB" sz="2000" u="none" cap="none" strike="noStrike">
                <a:solidFill>
                  <a:schemeClr val="dk1"/>
                </a:solidFill>
                <a:latin typeface="Helvetica Neue"/>
                <a:ea typeface="Helvetica Neue"/>
                <a:cs typeface="Helvetica Neue"/>
                <a:sym typeface="Helvetica Neue"/>
              </a:rPr>
              <a:t>Diseño Final</a:t>
            </a:r>
            <a:endParaRPr b="0" i="0" sz="20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07"/>
          <p:cNvSpPr txBox="1"/>
          <p:nvPr>
            <p:ph type="title"/>
          </p:nvPr>
        </p:nvSpPr>
        <p:spPr>
          <a:xfrm>
            <a:off x="943950" y="230650"/>
            <a:ext cx="72561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i="1" lang="en-GB" sz="4500">
                <a:solidFill>
                  <a:srgbClr val="000000"/>
                </a:solidFill>
                <a:latin typeface="Anton"/>
                <a:ea typeface="Anton"/>
                <a:cs typeface="Anton"/>
                <a:sym typeface="Anton"/>
              </a:rPr>
              <a:t>SKETCH</a:t>
            </a:r>
            <a:endParaRPr i="1" sz="4500">
              <a:solidFill>
                <a:srgbClr val="000000"/>
              </a:solidFill>
              <a:latin typeface="Anton"/>
              <a:ea typeface="Anton"/>
              <a:cs typeface="Anton"/>
              <a:sym typeface="Anton"/>
            </a:endParaRPr>
          </a:p>
        </p:txBody>
      </p:sp>
      <p:sp>
        <p:nvSpPr>
          <p:cNvPr id="853" name="Google Shape;853;p107"/>
          <p:cNvSpPr txBox="1"/>
          <p:nvPr>
            <p:ph idx="1" type="body"/>
          </p:nvPr>
        </p:nvSpPr>
        <p:spPr>
          <a:xfrm>
            <a:off x="311700" y="966250"/>
            <a:ext cx="8520600" cy="93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100"/>
              </a:spcAft>
              <a:buClr>
                <a:schemeClr val="dk1"/>
              </a:buClr>
              <a:buSzPts val="1100"/>
              <a:buFont typeface="Arial"/>
              <a:buNone/>
            </a:pPr>
            <a:r>
              <a:rPr lang="en-GB" sz="2000">
                <a:solidFill>
                  <a:schemeClr val="dk1"/>
                </a:solidFill>
                <a:latin typeface="Helvetica Neue"/>
                <a:ea typeface="Helvetica Neue"/>
                <a:cs typeface="Helvetica Neue"/>
                <a:sym typeface="Helvetica Neue"/>
              </a:rPr>
              <a:t>Es un dibujo rápido o bosquejo guía, que reproduce de manera muy sencilla un concepto, una idea o generalidad de un proyecto.</a:t>
            </a:r>
            <a:endParaRPr sz="2000">
              <a:latin typeface="Helvetica Neue"/>
              <a:ea typeface="Helvetica Neue"/>
              <a:cs typeface="Helvetica Neue"/>
              <a:sym typeface="Helvetica Neue"/>
            </a:endParaRPr>
          </a:p>
        </p:txBody>
      </p:sp>
      <p:pic>
        <p:nvPicPr>
          <p:cNvPr id="854" name="Google Shape;854;p107"/>
          <p:cNvPicPr preferRelativeResize="0"/>
          <p:nvPr/>
        </p:nvPicPr>
        <p:blipFill rotWithShape="1">
          <a:blip r:embed="rId3">
            <a:alphaModFix/>
          </a:blip>
          <a:srcRect b="0" l="0" r="0" t="0"/>
          <a:stretch/>
        </p:blipFill>
        <p:spPr>
          <a:xfrm>
            <a:off x="2764675" y="1732475"/>
            <a:ext cx="3614650" cy="3411025"/>
          </a:xfrm>
          <a:prstGeom prst="rect">
            <a:avLst/>
          </a:prstGeom>
          <a:noFill/>
          <a:ln>
            <a:noFill/>
          </a:ln>
        </p:spPr>
      </p:pic>
      <p:pic>
        <p:nvPicPr>
          <p:cNvPr id="855" name="Google Shape;855;p10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08"/>
          <p:cNvSpPr txBox="1"/>
          <p:nvPr>
            <p:ph type="title"/>
          </p:nvPr>
        </p:nvSpPr>
        <p:spPr>
          <a:xfrm>
            <a:off x="4479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i="1" lang="en-GB" sz="4500">
                <a:solidFill>
                  <a:srgbClr val="000000"/>
                </a:solidFill>
                <a:latin typeface="Anton"/>
                <a:ea typeface="Anton"/>
                <a:cs typeface="Anton"/>
                <a:sym typeface="Anton"/>
              </a:rPr>
              <a:t>WIREFRAME</a:t>
            </a:r>
            <a:endParaRPr sz="3000"/>
          </a:p>
        </p:txBody>
      </p:sp>
      <p:sp>
        <p:nvSpPr>
          <p:cNvPr id="861" name="Google Shape;861;p108"/>
          <p:cNvSpPr txBox="1"/>
          <p:nvPr>
            <p:ph idx="1" type="body"/>
          </p:nvPr>
        </p:nvSpPr>
        <p:spPr>
          <a:xfrm>
            <a:off x="1167900" y="1359075"/>
            <a:ext cx="6808200" cy="341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800"/>
              <a:buNone/>
            </a:pPr>
            <a:r>
              <a:rPr lang="en-GB" sz="1900">
                <a:solidFill>
                  <a:schemeClr val="dk1"/>
                </a:solidFill>
                <a:latin typeface="Helvetica Neue"/>
                <a:ea typeface="Helvetica Neue"/>
                <a:cs typeface="Helvetica Neue"/>
                <a:sym typeface="Helvetica Neue"/>
              </a:rPr>
              <a:t>Es la representación estática, en baja calidad, de un diseño. Se definen, para una mejor comprensión, los siguientes aspectos:</a:t>
            </a:r>
            <a:endParaRPr sz="1900">
              <a:solidFill>
                <a:schemeClr val="dk1"/>
              </a:solidFill>
              <a:latin typeface="Helvetica Neue"/>
              <a:ea typeface="Helvetica Neue"/>
              <a:cs typeface="Helvetica Neue"/>
              <a:sym typeface="Helvetica Neue"/>
            </a:endParaRPr>
          </a:p>
          <a:p>
            <a:pPr indent="-349250" lvl="0" marL="457200" rtl="0" algn="l">
              <a:lnSpc>
                <a:spcPct val="150000"/>
              </a:lnSpc>
              <a:spcBef>
                <a:spcPts val="1100"/>
              </a:spcBef>
              <a:spcAft>
                <a:spcPts val="0"/>
              </a:spcAft>
              <a:buClr>
                <a:srgbClr val="3CEFAB"/>
              </a:buClr>
              <a:buSzPts val="1900"/>
              <a:buFont typeface="Didact Gothic"/>
              <a:buChar char="●"/>
            </a:pPr>
            <a:r>
              <a:rPr lang="en-GB" sz="1900">
                <a:solidFill>
                  <a:schemeClr val="dk1"/>
                </a:solidFill>
                <a:latin typeface="Helvetica Neue"/>
                <a:ea typeface="Helvetica Neue"/>
                <a:cs typeface="Helvetica Neue"/>
                <a:sym typeface="Helvetica Neue"/>
              </a:rPr>
              <a:t>¿Qué? Los principales grupos de contenido.</a:t>
            </a:r>
            <a:endParaRPr sz="1900">
              <a:solidFill>
                <a:schemeClr val="dk1"/>
              </a:solidFill>
              <a:latin typeface="Helvetica Neue"/>
              <a:ea typeface="Helvetica Neue"/>
              <a:cs typeface="Helvetica Neue"/>
              <a:sym typeface="Helvetica Neue"/>
            </a:endParaRPr>
          </a:p>
          <a:p>
            <a:pPr indent="-349250" lvl="0" marL="457200" rtl="0" algn="l">
              <a:lnSpc>
                <a:spcPct val="150000"/>
              </a:lnSpc>
              <a:spcBef>
                <a:spcPts val="0"/>
              </a:spcBef>
              <a:spcAft>
                <a:spcPts val="0"/>
              </a:spcAft>
              <a:buClr>
                <a:srgbClr val="3CEFAB"/>
              </a:buClr>
              <a:buSzPts val="1900"/>
              <a:buFont typeface="Didact Gothic"/>
              <a:buChar char="●"/>
            </a:pPr>
            <a:r>
              <a:rPr lang="en-GB" sz="1900">
                <a:solidFill>
                  <a:schemeClr val="dk1"/>
                </a:solidFill>
                <a:latin typeface="Helvetica Neue"/>
                <a:ea typeface="Helvetica Neue"/>
                <a:cs typeface="Helvetica Neue"/>
                <a:sym typeface="Helvetica Neue"/>
              </a:rPr>
              <a:t>¿Dónde? La estructura de la información.</a:t>
            </a:r>
            <a:endParaRPr sz="1900">
              <a:solidFill>
                <a:schemeClr val="dk1"/>
              </a:solidFill>
              <a:latin typeface="Helvetica Neue"/>
              <a:ea typeface="Helvetica Neue"/>
              <a:cs typeface="Helvetica Neue"/>
              <a:sym typeface="Helvetica Neue"/>
            </a:endParaRPr>
          </a:p>
          <a:p>
            <a:pPr indent="-349250" lvl="0" marL="457200" rtl="0" algn="l">
              <a:lnSpc>
                <a:spcPct val="150000"/>
              </a:lnSpc>
              <a:spcBef>
                <a:spcPts val="0"/>
              </a:spcBef>
              <a:spcAft>
                <a:spcPts val="0"/>
              </a:spcAft>
              <a:buClr>
                <a:srgbClr val="3CEFAB"/>
              </a:buClr>
              <a:buSzPts val="1900"/>
              <a:buFont typeface="Didact Gothic"/>
              <a:buChar char="●"/>
            </a:pPr>
            <a:r>
              <a:rPr lang="en-GB" sz="1900">
                <a:solidFill>
                  <a:schemeClr val="dk1"/>
                </a:solidFill>
                <a:latin typeface="Helvetica Neue"/>
                <a:ea typeface="Helvetica Neue"/>
                <a:cs typeface="Helvetica Neue"/>
                <a:sym typeface="Helvetica Neue"/>
              </a:rPr>
              <a:t>¿Cómo? La descripción y visualización básica del usuario – interacción de la interfaz.</a:t>
            </a:r>
            <a:endParaRPr>
              <a:latin typeface="Helvetica Neue"/>
              <a:ea typeface="Helvetica Neue"/>
              <a:cs typeface="Helvetica Neue"/>
              <a:sym typeface="Helvetica Neue"/>
            </a:endParaRPr>
          </a:p>
        </p:txBody>
      </p:sp>
      <p:pic>
        <p:nvPicPr>
          <p:cNvPr id="862" name="Google Shape;862;p10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65" name="Shape 165"/>
        <p:cNvGrpSpPr/>
        <p:nvPr/>
      </p:nvGrpSpPr>
      <p:grpSpPr>
        <a:xfrm>
          <a:off x="0" y="0"/>
          <a:ext cx="0" cy="0"/>
          <a:chOff x="0" y="0"/>
          <a:chExt cx="0" cy="0"/>
        </a:xfrm>
      </p:grpSpPr>
      <p:sp>
        <p:nvSpPr>
          <p:cNvPr id="166" name="Google Shape;166;p3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67" name="Google Shape;167;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pic>
        <p:nvPicPr>
          <p:cNvPr id="867" name="Google Shape;867;p109"/>
          <p:cNvPicPr preferRelativeResize="0"/>
          <p:nvPr/>
        </p:nvPicPr>
        <p:blipFill rotWithShape="1">
          <a:blip r:embed="rId3">
            <a:alphaModFix/>
          </a:blip>
          <a:srcRect b="0" l="0" r="0" t="0"/>
          <a:stretch/>
        </p:blipFill>
        <p:spPr>
          <a:xfrm>
            <a:off x="1892363" y="641175"/>
            <a:ext cx="5359274" cy="4066374"/>
          </a:xfrm>
          <a:prstGeom prst="rect">
            <a:avLst/>
          </a:prstGeom>
          <a:noFill/>
          <a:ln>
            <a:noFill/>
          </a:ln>
        </p:spPr>
      </p:pic>
      <p:pic>
        <p:nvPicPr>
          <p:cNvPr id="868" name="Google Shape;868;p10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10"/>
          <p:cNvSpPr txBox="1"/>
          <p:nvPr>
            <p:ph type="title"/>
          </p:nvPr>
        </p:nvSpPr>
        <p:spPr>
          <a:xfrm>
            <a:off x="311700" y="4134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n-GB" sz="4500">
                <a:solidFill>
                  <a:srgbClr val="000000"/>
                </a:solidFill>
                <a:latin typeface="Anton"/>
                <a:ea typeface="Anton"/>
                <a:cs typeface="Anton"/>
                <a:sym typeface="Anton"/>
              </a:rPr>
              <a:t>MOCKUP</a:t>
            </a:r>
            <a:endParaRPr sz="3000"/>
          </a:p>
        </p:txBody>
      </p:sp>
      <p:sp>
        <p:nvSpPr>
          <p:cNvPr id="874" name="Google Shape;874;p110"/>
          <p:cNvSpPr txBox="1"/>
          <p:nvPr>
            <p:ph idx="1" type="body"/>
          </p:nvPr>
        </p:nvSpPr>
        <p:spPr>
          <a:xfrm>
            <a:off x="311700" y="1081800"/>
            <a:ext cx="8520600" cy="3416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lang="en-GB" sz="2000">
                <a:solidFill>
                  <a:schemeClr val="dk1"/>
                </a:solidFill>
                <a:latin typeface="Helvetica Neue"/>
                <a:ea typeface="Helvetica Neue"/>
                <a:cs typeface="Helvetica Neue"/>
                <a:sym typeface="Helvetica Neue"/>
              </a:rPr>
              <a:t>Es la representación estática de un diseño, en calidad media o alta.</a:t>
            </a:r>
            <a:endParaRPr sz="2000">
              <a:latin typeface="Helvetica Neue"/>
              <a:ea typeface="Helvetica Neue"/>
              <a:cs typeface="Helvetica Neue"/>
              <a:sym typeface="Helvetica Neue"/>
            </a:endParaRPr>
          </a:p>
        </p:txBody>
      </p:sp>
      <p:pic>
        <p:nvPicPr>
          <p:cNvPr id="875" name="Google Shape;875;p110"/>
          <p:cNvPicPr preferRelativeResize="0"/>
          <p:nvPr/>
        </p:nvPicPr>
        <p:blipFill rotWithShape="1">
          <a:blip r:embed="rId3">
            <a:alphaModFix/>
          </a:blip>
          <a:srcRect b="0" l="0" r="0" t="0"/>
          <a:stretch/>
        </p:blipFill>
        <p:spPr>
          <a:xfrm>
            <a:off x="1342375" y="1502900"/>
            <a:ext cx="6115050" cy="3390900"/>
          </a:xfrm>
          <a:prstGeom prst="rect">
            <a:avLst/>
          </a:prstGeom>
          <a:noFill/>
          <a:ln>
            <a:noFill/>
          </a:ln>
        </p:spPr>
      </p:pic>
      <p:pic>
        <p:nvPicPr>
          <p:cNvPr id="876" name="Google Shape;876;p11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n-GB" sz="4500">
                <a:solidFill>
                  <a:srgbClr val="000000"/>
                </a:solidFill>
                <a:latin typeface="Anton"/>
                <a:ea typeface="Anton"/>
                <a:cs typeface="Anton"/>
                <a:sym typeface="Anton"/>
              </a:rPr>
              <a:t>PROTOTIPO </a:t>
            </a:r>
            <a:endParaRPr sz="3000"/>
          </a:p>
        </p:txBody>
      </p:sp>
      <p:sp>
        <p:nvSpPr>
          <p:cNvPr id="882" name="Google Shape;882;p111"/>
          <p:cNvSpPr txBox="1"/>
          <p:nvPr>
            <p:ph idx="1" type="body"/>
          </p:nvPr>
        </p:nvSpPr>
        <p:spPr>
          <a:xfrm>
            <a:off x="311700" y="1322525"/>
            <a:ext cx="8520600" cy="639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lang="en-GB" sz="2000">
                <a:solidFill>
                  <a:schemeClr val="dk1"/>
                </a:solidFill>
                <a:latin typeface="Helvetica Neue"/>
                <a:ea typeface="Helvetica Neue"/>
                <a:cs typeface="Helvetica Neue"/>
                <a:sym typeface="Helvetica Neue"/>
              </a:rPr>
              <a:t>Es la representación navegable del producto final.</a:t>
            </a:r>
            <a:endParaRPr sz="2000">
              <a:latin typeface="Helvetica Neue"/>
              <a:ea typeface="Helvetica Neue"/>
              <a:cs typeface="Helvetica Neue"/>
              <a:sym typeface="Helvetica Neue"/>
            </a:endParaRPr>
          </a:p>
        </p:txBody>
      </p:sp>
      <p:pic>
        <p:nvPicPr>
          <p:cNvPr id="883" name="Google Shape;883;p111"/>
          <p:cNvPicPr preferRelativeResize="0"/>
          <p:nvPr/>
        </p:nvPicPr>
        <p:blipFill rotWithShape="1">
          <a:blip r:embed="rId3">
            <a:alphaModFix/>
          </a:blip>
          <a:srcRect b="0" l="0" r="0" t="0"/>
          <a:stretch/>
        </p:blipFill>
        <p:spPr>
          <a:xfrm>
            <a:off x="1537175" y="2079225"/>
            <a:ext cx="1200150" cy="1200150"/>
          </a:xfrm>
          <a:prstGeom prst="rect">
            <a:avLst/>
          </a:prstGeom>
          <a:noFill/>
          <a:ln>
            <a:noFill/>
          </a:ln>
        </p:spPr>
      </p:pic>
      <p:pic>
        <p:nvPicPr>
          <p:cNvPr id="884" name="Google Shape;884;p111"/>
          <p:cNvPicPr preferRelativeResize="0"/>
          <p:nvPr/>
        </p:nvPicPr>
        <p:blipFill rotWithShape="1">
          <a:blip r:embed="rId4">
            <a:alphaModFix/>
          </a:blip>
          <a:srcRect b="0" l="0" r="0" t="0"/>
          <a:stretch/>
        </p:blipFill>
        <p:spPr>
          <a:xfrm>
            <a:off x="3283513" y="2079225"/>
            <a:ext cx="1047750" cy="1238250"/>
          </a:xfrm>
          <a:prstGeom prst="rect">
            <a:avLst/>
          </a:prstGeom>
          <a:noFill/>
          <a:ln>
            <a:noFill/>
          </a:ln>
        </p:spPr>
      </p:pic>
      <p:pic>
        <p:nvPicPr>
          <p:cNvPr id="885" name="Google Shape;885;p111"/>
          <p:cNvPicPr preferRelativeResize="0"/>
          <p:nvPr/>
        </p:nvPicPr>
        <p:blipFill rotWithShape="1">
          <a:blip r:embed="rId5">
            <a:alphaModFix/>
          </a:blip>
          <a:srcRect b="0" l="0" r="0" t="0"/>
          <a:stretch/>
        </p:blipFill>
        <p:spPr>
          <a:xfrm>
            <a:off x="4823025" y="2079225"/>
            <a:ext cx="1019174" cy="933450"/>
          </a:xfrm>
          <a:prstGeom prst="rect">
            <a:avLst/>
          </a:prstGeom>
          <a:noFill/>
          <a:ln>
            <a:noFill/>
          </a:ln>
        </p:spPr>
      </p:pic>
      <p:pic>
        <p:nvPicPr>
          <p:cNvPr id="886" name="Google Shape;886;p111"/>
          <p:cNvPicPr preferRelativeResize="0"/>
          <p:nvPr/>
        </p:nvPicPr>
        <p:blipFill rotWithShape="1">
          <a:blip r:embed="rId6">
            <a:alphaModFix/>
          </a:blip>
          <a:srcRect b="0" l="0" r="0" t="0"/>
          <a:stretch/>
        </p:blipFill>
        <p:spPr>
          <a:xfrm>
            <a:off x="6262225" y="2196888"/>
            <a:ext cx="2228850" cy="733425"/>
          </a:xfrm>
          <a:prstGeom prst="rect">
            <a:avLst/>
          </a:prstGeom>
          <a:noFill/>
          <a:ln>
            <a:noFill/>
          </a:ln>
        </p:spPr>
      </p:pic>
      <p:pic>
        <p:nvPicPr>
          <p:cNvPr id="887" name="Google Shape;887;p111"/>
          <p:cNvPicPr preferRelativeResize="0"/>
          <p:nvPr/>
        </p:nvPicPr>
        <p:blipFill rotWithShape="1">
          <a:blip r:embed="rId7">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pic>
        <p:nvPicPr>
          <p:cNvPr id="892" name="Google Shape;892;p11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93" name="Google Shape;893;p112"/>
          <p:cNvSpPr txBox="1"/>
          <p:nvPr/>
        </p:nvSpPr>
        <p:spPr>
          <a:xfrm>
            <a:off x="911700" y="1309700"/>
            <a:ext cx="7098000" cy="14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4" name="Google Shape;894;p112"/>
          <p:cNvPicPr preferRelativeResize="0"/>
          <p:nvPr/>
        </p:nvPicPr>
        <p:blipFill rotWithShape="1">
          <a:blip r:embed="rId4">
            <a:alphaModFix/>
          </a:blip>
          <a:srcRect b="0" l="0" r="0" t="0"/>
          <a:stretch/>
        </p:blipFill>
        <p:spPr>
          <a:xfrm>
            <a:off x="358212" y="469375"/>
            <a:ext cx="8427574" cy="390150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pic>
        <p:nvPicPr>
          <p:cNvPr id="899" name="Google Shape;899;p113"/>
          <p:cNvPicPr preferRelativeResize="0"/>
          <p:nvPr/>
        </p:nvPicPr>
        <p:blipFill rotWithShape="1">
          <a:blip r:embed="rId3">
            <a:alphaModFix/>
          </a:blip>
          <a:srcRect b="0" l="0" r="0" t="0"/>
          <a:stretch/>
        </p:blipFill>
        <p:spPr>
          <a:xfrm>
            <a:off x="1886275" y="137313"/>
            <a:ext cx="4909650" cy="4868875"/>
          </a:xfrm>
          <a:prstGeom prst="rect">
            <a:avLst/>
          </a:prstGeom>
          <a:noFill/>
          <a:ln>
            <a:noFill/>
          </a:ln>
        </p:spPr>
      </p:pic>
      <p:pic>
        <p:nvPicPr>
          <p:cNvPr id="900" name="Google Shape;900;p11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14"/>
          <p:cNvSpPr/>
          <p:nvPr/>
        </p:nvSpPr>
        <p:spPr>
          <a:xfrm>
            <a:off x="775663" y="3534401"/>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14"/>
          <p:cNvSpPr/>
          <p:nvPr/>
        </p:nvSpPr>
        <p:spPr>
          <a:xfrm>
            <a:off x="775663" y="1247263"/>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14"/>
          <p:cNvSpPr/>
          <p:nvPr/>
        </p:nvSpPr>
        <p:spPr>
          <a:xfrm>
            <a:off x="775676" y="2379201"/>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14"/>
          <p:cNvSpPr txBox="1"/>
          <p:nvPr>
            <p:ph type="title"/>
          </p:nvPr>
        </p:nvSpPr>
        <p:spPr>
          <a:xfrm>
            <a:off x="374800" y="234150"/>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n-GB" sz="4500">
                <a:solidFill>
                  <a:srgbClr val="000000"/>
                </a:solidFill>
                <a:latin typeface="Anton"/>
                <a:ea typeface="Anton"/>
                <a:cs typeface="Anton"/>
                <a:sym typeface="Anton"/>
              </a:rPr>
              <a:t>TIPS PARA ARMAR UN BUEN PROTOTIPO</a:t>
            </a:r>
            <a:endParaRPr i="1" sz="4500">
              <a:solidFill>
                <a:srgbClr val="000000"/>
              </a:solidFill>
              <a:latin typeface="Anton"/>
              <a:ea typeface="Anton"/>
              <a:cs typeface="Anton"/>
              <a:sym typeface="Anton"/>
            </a:endParaRPr>
          </a:p>
        </p:txBody>
      </p:sp>
      <p:sp>
        <p:nvSpPr>
          <p:cNvPr id="909" name="Google Shape;909;p114"/>
          <p:cNvSpPr txBox="1"/>
          <p:nvPr/>
        </p:nvSpPr>
        <p:spPr>
          <a:xfrm>
            <a:off x="1799250" y="1326150"/>
            <a:ext cx="7096200" cy="3656700"/>
          </a:xfrm>
          <a:prstGeom prst="rect">
            <a:avLst/>
          </a:prstGeom>
          <a:noFill/>
          <a:ln>
            <a:noFill/>
          </a:ln>
        </p:spPr>
        <p:txBody>
          <a:bodyPr anchorCtr="0" anchor="ctr" bIns="91425" lIns="91425" spcFirstLastPara="1" rIns="91425" wrap="square" tIns="91425">
            <a:noAutofit/>
          </a:bodyPr>
          <a:lstStyle/>
          <a:p>
            <a:pPr indent="-330200" lvl="0" marL="457200" marR="0" rtl="0" algn="just">
              <a:lnSpc>
                <a:spcPct val="115000"/>
              </a:lnSpc>
              <a:spcBef>
                <a:spcPts val="0"/>
              </a:spcBef>
              <a:spcAft>
                <a:spcPts val="0"/>
              </a:spcAft>
              <a:buClr>
                <a:srgbClr val="3CEFAB"/>
              </a:buClr>
              <a:buSzPts val="1600"/>
              <a:buFont typeface="Helvetica Neue"/>
              <a:buChar char="●"/>
            </a:pPr>
            <a:r>
              <a:rPr b="1" i="0" lang="en-GB" sz="1600" u="none" cap="none" strike="noStrike">
                <a:solidFill>
                  <a:schemeClr val="dk1"/>
                </a:solidFill>
                <a:latin typeface="Helvetica Neue"/>
                <a:ea typeface="Helvetica Neue"/>
                <a:cs typeface="Helvetica Neue"/>
                <a:sym typeface="Helvetica Neue"/>
              </a:rPr>
              <a:t>Trabaja primero en la arquitectura de la información:</a:t>
            </a:r>
            <a:endParaRPr b="1" i="0" sz="1600" u="none" cap="none" strike="noStrike">
              <a:solidFill>
                <a:schemeClr val="dk1"/>
              </a:solidFill>
              <a:latin typeface="Helvetica Neue"/>
              <a:ea typeface="Helvetica Neue"/>
              <a:cs typeface="Helvetica Neue"/>
              <a:sym typeface="Helvetica Neue"/>
            </a:endParaRPr>
          </a:p>
          <a:p>
            <a:pPr indent="-317500" lvl="0" marL="457200" marR="0" rtl="0" algn="just">
              <a:lnSpc>
                <a:spcPct val="115000"/>
              </a:lnSpc>
              <a:spcBef>
                <a:spcPts val="0"/>
              </a:spcBef>
              <a:spcAft>
                <a:spcPts val="0"/>
              </a:spcAft>
              <a:buClr>
                <a:schemeClr val="dk1"/>
              </a:buClr>
              <a:buSzPts val="1400"/>
              <a:buFont typeface="Helvetica Neue"/>
              <a:buChar char="-"/>
            </a:pPr>
            <a:r>
              <a:rPr b="1" i="0" lang="en-GB" sz="1400" u="none" cap="none" strike="noStrike">
                <a:solidFill>
                  <a:schemeClr val="dk1"/>
                </a:solidFill>
                <a:highlight>
                  <a:srgbClr val="E0FF00"/>
                </a:highlight>
                <a:latin typeface="Helvetica Neue"/>
                <a:ea typeface="Helvetica Neue"/>
                <a:cs typeface="Helvetica Neue"/>
                <a:sym typeface="Helvetica Neue"/>
              </a:rPr>
              <a:t>Agrupa:</a:t>
            </a:r>
            <a:r>
              <a:rPr b="0" i="0" lang="en-GB" sz="1400" u="none" cap="none" strike="noStrike">
                <a:solidFill>
                  <a:schemeClr val="dk1"/>
                </a:solidFill>
                <a:latin typeface="Helvetica Neue"/>
                <a:ea typeface="Helvetica Neue"/>
                <a:cs typeface="Helvetica Neue"/>
                <a:sym typeface="Helvetica Neue"/>
              </a:rPr>
              <a:t> qué contenidos están relacionados entre sí.</a:t>
            </a:r>
            <a:endParaRPr b="0" i="0" sz="1400" u="none" cap="none" strike="noStrike">
              <a:solidFill>
                <a:schemeClr val="dk1"/>
              </a:solidFill>
              <a:latin typeface="Helvetica Neue"/>
              <a:ea typeface="Helvetica Neue"/>
              <a:cs typeface="Helvetica Neue"/>
              <a:sym typeface="Helvetica Neue"/>
            </a:endParaRPr>
          </a:p>
          <a:p>
            <a:pPr indent="-317500" lvl="0" marL="457200" marR="0" rtl="0" algn="just">
              <a:lnSpc>
                <a:spcPct val="115000"/>
              </a:lnSpc>
              <a:spcBef>
                <a:spcPts val="0"/>
              </a:spcBef>
              <a:spcAft>
                <a:spcPts val="0"/>
              </a:spcAft>
              <a:buClr>
                <a:schemeClr val="dk1"/>
              </a:buClr>
              <a:buSzPts val="1400"/>
              <a:buFont typeface="Helvetica Neue"/>
              <a:buChar char="-"/>
            </a:pPr>
            <a:r>
              <a:rPr b="1" i="0" lang="en-GB" sz="1400" u="none" cap="none" strike="noStrike">
                <a:solidFill>
                  <a:schemeClr val="dk1"/>
                </a:solidFill>
                <a:highlight>
                  <a:srgbClr val="E0FF00"/>
                </a:highlight>
                <a:latin typeface="Helvetica Neue"/>
                <a:ea typeface="Helvetica Neue"/>
                <a:cs typeface="Helvetica Neue"/>
                <a:sym typeface="Helvetica Neue"/>
              </a:rPr>
              <a:t>Jerarquiza:</a:t>
            </a:r>
            <a:r>
              <a:rPr b="1" i="0" lang="en-GB" sz="1400" u="none" cap="none" strike="noStrike">
                <a:solidFill>
                  <a:schemeClr val="dk1"/>
                </a:solidFill>
                <a:latin typeface="Helvetica Neue"/>
                <a:ea typeface="Helvetica Neue"/>
                <a:cs typeface="Helvetica Neue"/>
                <a:sym typeface="Helvetica Neue"/>
              </a:rPr>
              <a:t> </a:t>
            </a:r>
            <a:r>
              <a:rPr b="0" i="0" lang="en-GB" sz="1400" u="none" cap="none" strike="noStrike">
                <a:solidFill>
                  <a:schemeClr val="dk1"/>
                </a:solidFill>
                <a:latin typeface="Helvetica Neue"/>
                <a:ea typeface="Helvetica Neue"/>
                <a:cs typeface="Helvetica Neue"/>
                <a:sym typeface="Helvetica Neue"/>
              </a:rPr>
              <a:t>cuáles contenidos están subordinados.</a:t>
            </a:r>
            <a:endParaRPr b="0" i="0" sz="1400" u="none" cap="none" strike="noStrike">
              <a:solidFill>
                <a:schemeClr val="dk1"/>
              </a:solidFill>
              <a:latin typeface="Helvetica Neue"/>
              <a:ea typeface="Helvetica Neue"/>
              <a:cs typeface="Helvetica Neue"/>
              <a:sym typeface="Helvetica Neue"/>
            </a:endParaRPr>
          </a:p>
          <a:p>
            <a:pPr indent="-317500" lvl="0" marL="457200" marR="0" rtl="0" algn="just">
              <a:lnSpc>
                <a:spcPct val="115000"/>
              </a:lnSpc>
              <a:spcBef>
                <a:spcPts val="0"/>
              </a:spcBef>
              <a:spcAft>
                <a:spcPts val="0"/>
              </a:spcAft>
              <a:buClr>
                <a:schemeClr val="dk1"/>
              </a:buClr>
              <a:buSzPts val="1400"/>
              <a:buFont typeface="Helvetica Neue"/>
              <a:buChar char="-"/>
            </a:pPr>
            <a:r>
              <a:rPr b="1" i="0" lang="en-GB" sz="1400" u="none" cap="none" strike="noStrike">
                <a:solidFill>
                  <a:schemeClr val="dk1"/>
                </a:solidFill>
                <a:highlight>
                  <a:srgbClr val="E0FF00"/>
                </a:highlight>
                <a:latin typeface="Helvetica Neue"/>
                <a:ea typeface="Helvetica Neue"/>
                <a:cs typeface="Helvetica Neue"/>
                <a:sym typeface="Helvetica Neue"/>
              </a:rPr>
              <a:t>Rotula:</a:t>
            </a:r>
            <a:r>
              <a:rPr b="0" i="0" lang="en-GB" sz="1400" u="none" cap="none" strike="noStrike">
                <a:solidFill>
                  <a:schemeClr val="dk1"/>
                </a:solidFill>
                <a:latin typeface="Helvetica Neue"/>
                <a:ea typeface="Helvetica Neue"/>
                <a:cs typeface="Helvetica Neue"/>
                <a:sym typeface="Helvetica Neue"/>
              </a:rPr>
              <a:t> cómo se nombran los grupos de contenidos.</a:t>
            </a:r>
            <a:br>
              <a:rPr b="0" i="0" lang="en-GB" sz="1400" u="none" cap="none" strike="noStrike">
                <a:solidFill>
                  <a:schemeClr val="dk1"/>
                </a:solidFill>
                <a:latin typeface="Helvetica Neue"/>
                <a:ea typeface="Helvetica Neue"/>
                <a:cs typeface="Helvetica Neue"/>
                <a:sym typeface="Helvetica Neue"/>
              </a:rPr>
            </a:br>
            <a:endParaRPr b="0" i="0" sz="1400" u="none" cap="none" strike="noStrike">
              <a:solidFill>
                <a:schemeClr val="dk1"/>
              </a:solidFill>
              <a:latin typeface="Helvetica Neue"/>
              <a:ea typeface="Helvetica Neue"/>
              <a:cs typeface="Helvetica Neue"/>
              <a:sym typeface="Helvetica Neue"/>
            </a:endParaRPr>
          </a:p>
          <a:p>
            <a:pPr indent="-317500" lvl="0" marL="457200" marR="0" rtl="0" algn="just">
              <a:lnSpc>
                <a:spcPct val="115000"/>
              </a:lnSpc>
              <a:spcBef>
                <a:spcPts val="0"/>
              </a:spcBef>
              <a:spcAft>
                <a:spcPts val="0"/>
              </a:spcAft>
              <a:buClr>
                <a:srgbClr val="3CEFAB"/>
              </a:buClr>
              <a:buSzPts val="1400"/>
              <a:buFont typeface="Didact Gothic"/>
              <a:buChar char="●"/>
            </a:pPr>
            <a:r>
              <a:rPr b="1" i="0" lang="en-GB" sz="1600" u="none" cap="none" strike="noStrike">
                <a:solidFill>
                  <a:schemeClr val="dk1"/>
                </a:solidFill>
                <a:latin typeface="Helvetica Neue"/>
                <a:ea typeface="Helvetica Neue"/>
                <a:cs typeface="Helvetica Neue"/>
                <a:sym typeface="Helvetica Neue"/>
              </a:rPr>
              <a:t>Testea tu prototipo:</a:t>
            </a:r>
            <a:r>
              <a:rPr b="0" i="0" lang="en-GB" sz="1600" u="none" cap="none" strike="noStrike">
                <a:solidFill>
                  <a:schemeClr val="dk1"/>
                </a:solidFill>
                <a:latin typeface="Helvetica Neue"/>
                <a:ea typeface="Helvetica Neue"/>
                <a:cs typeface="Helvetica Neue"/>
                <a:sym typeface="Helvetica Neue"/>
              </a:rPr>
              <a:t> </a:t>
            </a:r>
            <a:br>
              <a:rPr b="0" i="0" lang="en-GB" sz="1600" u="none" cap="none" strike="noStrike">
                <a:solidFill>
                  <a:schemeClr val="dk1"/>
                </a:solidFill>
                <a:latin typeface="Helvetica Neue"/>
                <a:ea typeface="Helvetica Neue"/>
                <a:cs typeface="Helvetica Neue"/>
                <a:sym typeface="Helvetica Neue"/>
              </a:rPr>
            </a:br>
            <a:r>
              <a:rPr b="0" i="0" lang="en-GB" sz="1400" u="none" cap="none" strike="noStrike">
                <a:solidFill>
                  <a:schemeClr val="dk1"/>
                </a:solidFill>
                <a:latin typeface="Helvetica Neue"/>
                <a:ea typeface="Helvetica Neue"/>
                <a:cs typeface="Helvetica Neue"/>
                <a:sym typeface="Helvetica Neue"/>
              </a:rPr>
              <a:t>Una vez que tengas el prototipo de baja fidelidad (sketch), pruébalo con alguien, para conocer si es claro y funciona la forma de navegarlo.</a:t>
            </a:r>
            <a:endParaRPr b="0" i="0" sz="1400" u="none" cap="none" strike="noStrike">
              <a:solidFill>
                <a:schemeClr val="dk1"/>
              </a:solidFill>
              <a:latin typeface="Helvetica Neue"/>
              <a:ea typeface="Helvetica Neue"/>
              <a:cs typeface="Helvetica Neue"/>
              <a:sym typeface="Helvetica Neue"/>
            </a:endParaRPr>
          </a:p>
          <a:p>
            <a:pPr indent="0" lvl="0" marL="457200" marR="0" rtl="0" algn="just">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a:ea typeface="Helvetica Neue"/>
              <a:cs typeface="Helvetica Neue"/>
              <a:sym typeface="Helvetica Neue"/>
            </a:endParaRPr>
          </a:p>
          <a:p>
            <a:pPr indent="-317500" lvl="0" marL="457200" marR="0" rtl="0" algn="just">
              <a:lnSpc>
                <a:spcPct val="115000"/>
              </a:lnSpc>
              <a:spcBef>
                <a:spcPts val="0"/>
              </a:spcBef>
              <a:spcAft>
                <a:spcPts val="0"/>
              </a:spcAft>
              <a:buClr>
                <a:srgbClr val="3CEFAB"/>
              </a:buClr>
              <a:buSzPts val="1400"/>
              <a:buFont typeface="Didact Gothic"/>
              <a:buChar char="●"/>
            </a:pPr>
            <a:r>
              <a:rPr b="1" i="0" lang="en-GB" sz="1600" u="none" cap="none" strike="noStrike">
                <a:solidFill>
                  <a:schemeClr val="dk1"/>
                </a:solidFill>
                <a:latin typeface="Helvetica Neue"/>
                <a:ea typeface="Helvetica Neue"/>
                <a:cs typeface="Helvetica Neue"/>
                <a:sym typeface="Helvetica Neue"/>
              </a:rPr>
              <a:t>Elige la tipografía correcta: </a:t>
            </a:r>
            <a:br>
              <a:rPr b="0" i="0" lang="en-GB" sz="1600" u="none" cap="none" strike="noStrike">
                <a:solidFill>
                  <a:schemeClr val="dk1"/>
                </a:solidFill>
                <a:latin typeface="Helvetica Neue"/>
                <a:ea typeface="Helvetica Neue"/>
                <a:cs typeface="Helvetica Neue"/>
                <a:sym typeface="Helvetica Neue"/>
              </a:rPr>
            </a:br>
            <a:r>
              <a:rPr b="0" i="0" lang="en-GB" sz="1400" u="none" cap="none" strike="noStrike">
                <a:solidFill>
                  <a:schemeClr val="dk1"/>
                </a:solidFill>
                <a:latin typeface="Helvetica Neue"/>
                <a:ea typeface="Helvetica Neue"/>
                <a:cs typeface="Helvetica Neue"/>
                <a:sym typeface="Helvetica Neue"/>
              </a:rPr>
              <a:t>Te recomendamos trabajar con </a:t>
            </a:r>
            <a:r>
              <a:rPr b="0" i="0" lang="en-GB" sz="1400" u="sng" cap="none" strike="noStrike">
                <a:solidFill>
                  <a:schemeClr val="hlink"/>
                </a:solidFill>
                <a:latin typeface="Helvetica Neue"/>
                <a:ea typeface="Helvetica Neue"/>
                <a:cs typeface="Helvetica Neue"/>
                <a:sym typeface="Helvetica Neue"/>
                <a:hlinkClick r:id="rId3"/>
              </a:rPr>
              <a:t>Google Fonts</a:t>
            </a:r>
            <a:r>
              <a:rPr b="0" i="0" lang="en-GB" sz="1400" u="none" cap="none" strike="noStrike">
                <a:solidFill>
                  <a:schemeClr val="dk1"/>
                </a:solidFill>
                <a:latin typeface="Helvetica Neue"/>
                <a:ea typeface="Helvetica Neue"/>
                <a:cs typeface="Helvetica Neue"/>
                <a:sym typeface="Helvetica Neue"/>
              </a:rPr>
              <a:t>. Evita mezclar familias tipográficas, es mejor trabajar con una o dos que tengan muchas variables (regular / bold / black / extrablack, etcétera). Para que una fuente se lea en la web de forma clara para tiene que tener alrededor de 16px de tamaño. Los párrafos optimizados para lectura suelen tener alrededor de 10 palabras por línea de texto.</a:t>
            </a:r>
            <a:endParaRPr b="0" i="0" sz="1400" u="none" cap="none" strike="noStrike">
              <a:solidFill>
                <a:schemeClr val="dk1"/>
              </a:solidFill>
              <a:latin typeface="Helvetica Neue"/>
              <a:ea typeface="Helvetica Neue"/>
              <a:cs typeface="Helvetica Neue"/>
              <a:sym typeface="Helvetica Neue"/>
            </a:endParaRPr>
          </a:p>
          <a:p>
            <a:pPr indent="0" lvl="0" marL="457200" marR="0" rtl="0" algn="just">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Didact Gothic"/>
              <a:ea typeface="Didact Gothic"/>
              <a:cs typeface="Didact Gothic"/>
              <a:sym typeface="Didact Gothic"/>
            </a:endParaRPr>
          </a:p>
        </p:txBody>
      </p:sp>
      <p:pic>
        <p:nvPicPr>
          <p:cNvPr id="910" name="Google Shape;910;p114"/>
          <p:cNvPicPr preferRelativeResize="0"/>
          <p:nvPr/>
        </p:nvPicPr>
        <p:blipFill rotWithShape="1">
          <a:blip r:embed="rId4">
            <a:alphaModFix/>
          </a:blip>
          <a:srcRect b="0" l="0" r="0" t="0"/>
          <a:stretch/>
        </p:blipFill>
        <p:spPr>
          <a:xfrm>
            <a:off x="1046635" y="3805355"/>
            <a:ext cx="360481" cy="360486"/>
          </a:xfrm>
          <a:prstGeom prst="rect">
            <a:avLst/>
          </a:prstGeom>
          <a:noFill/>
          <a:ln>
            <a:noFill/>
          </a:ln>
        </p:spPr>
      </p:pic>
      <p:pic>
        <p:nvPicPr>
          <p:cNvPr id="911" name="Google Shape;911;p114"/>
          <p:cNvPicPr preferRelativeResize="0"/>
          <p:nvPr/>
        </p:nvPicPr>
        <p:blipFill rotWithShape="1">
          <a:blip r:embed="rId5">
            <a:alphaModFix/>
          </a:blip>
          <a:srcRect b="0" l="0" r="0" t="0"/>
          <a:stretch/>
        </p:blipFill>
        <p:spPr>
          <a:xfrm>
            <a:off x="974938" y="2590092"/>
            <a:ext cx="503875" cy="503895"/>
          </a:xfrm>
          <a:prstGeom prst="rect">
            <a:avLst/>
          </a:prstGeom>
          <a:noFill/>
          <a:ln>
            <a:noFill/>
          </a:ln>
        </p:spPr>
      </p:pic>
      <p:pic>
        <p:nvPicPr>
          <p:cNvPr id="912" name="Google Shape;912;p114"/>
          <p:cNvPicPr preferRelativeResize="0"/>
          <p:nvPr/>
        </p:nvPicPr>
        <p:blipFill rotWithShape="1">
          <a:blip r:embed="rId6">
            <a:alphaModFix/>
          </a:blip>
          <a:srcRect b="0" l="0" r="0" t="0"/>
          <a:stretch/>
        </p:blipFill>
        <p:spPr>
          <a:xfrm>
            <a:off x="974949" y="1446525"/>
            <a:ext cx="503863" cy="50387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15"/>
          <p:cNvSpPr/>
          <p:nvPr/>
        </p:nvSpPr>
        <p:spPr>
          <a:xfrm>
            <a:off x="775663" y="1887588"/>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15"/>
          <p:cNvSpPr/>
          <p:nvPr/>
        </p:nvSpPr>
        <p:spPr>
          <a:xfrm>
            <a:off x="775676" y="2992276"/>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n-GB" sz="4500">
                <a:solidFill>
                  <a:srgbClr val="000000"/>
                </a:solidFill>
                <a:latin typeface="Anton"/>
                <a:ea typeface="Anton"/>
                <a:cs typeface="Anton"/>
                <a:sym typeface="Anton"/>
              </a:rPr>
              <a:t>TIPS PARA ARMAR UN BUEN PROTOTIPO</a:t>
            </a:r>
            <a:endParaRPr i="1" sz="4500">
              <a:solidFill>
                <a:srgbClr val="000000"/>
              </a:solidFill>
              <a:latin typeface="Anton"/>
              <a:ea typeface="Anton"/>
              <a:cs typeface="Anton"/>
              <a:sym typeface="Anton"/>
            </a:endParaRPr>
          </a:p>
        </p:txBody>
      </p:sp>
      <p:sp>
        <p:nvSpPr>
          <p:cNvPr id="920" name="Google Shape;920;p115"/>
          <p:cNvSpPr txBox="1"/>
          <p:nvPr/>
        </p:nvSpPr>
        <p:spPr>
          <a:xfrm>
            <a:off x="1799250" y="1402350"/>
            <a:ext cx="6266400" cy="3656700"/>
          </a:xfrm>
          <a:prstGeom prst="rect">
            <a:avLst/>
          </a:prstGeom>
          <a:noFill/>
          <a:ln>
            <a:noFill/>
          </a:ln>
        </p:spPr>
        <p:txBody>
          <a:bodyPr anchorCtr="0" anchor="ctr" bIns="91425" lIns="91425" spcFirstLastPara="1" rIns="91425" wrap="square" tIns="91425">
            <a:noAutofit/>
          </a:bodyPr>
          <a:lstStyle/>
          <a:p>
            <a:pPr indent="-330200" lvl="0" marL="457200" marR="0" rtl="0" algn="just">
              <a:lnSpc>
                <a:spcPct val="115000"/>
              </a:lnSpc>
              <a:spcBef>
                <a:spcPts val="0"/>
              </a:spcBef>
              <a:spcAft>
                <a:spcPts val="0"/>
              </a:spcAft>
              <a:buClr>
                <a:srgbClr val="3CEFAB"/>
              </a:buClr>
              <a:buSzPts val="1600"/>
              <a:buFont typeface="Helvetica Neue"/>
              <a:buChar char="●"/>
            </a:pPr>
            <a:r>
              <a:rPr b="1" i="0" lang="en-GB" sz="1600" u="none" cap="none" strike="noStrike">
                <a:solidFill>
                  <a:schemeClr val="dk1"/>
                </a:solidFill>
                <a:latin typeface="Helvetica Neue"/>
                <a:ea typeface="Helvetica Neue"/>
                <a:cs typeface="Helvetica Neue"/>
                <a:sym typeface="Helvetica Neue"/>
              </a:rPr>
              <a:t>Arma  tu propia paleta cromática:</a:t>
            </a:r>
            <a:endParaRPr b="0" i="0" sz="1600" u="none" cap="none" strike="noStrike">
              <a:solidFill>
                <a:schemeClr val="dk1"/>
              </a:solidFill>
              <a:latin typeface="Helvetica Neue"/>
              <a:ea typeface="Helvetica Neue"/>
              <a:cs typeface="Helvetica Neue"/>
              <a:sym typeface="Helvetica Neue"/>
            </a:endParaRPr>
          </a:p>
          <a:p>
            <a:pPr indent="0" lvl="0" marL="457200" marR="0" rtl="0" algn="just">
              <a:lnSpc>
                <a:spcPct val="115000"/>
              </a:lnSpc>
              <a:spcBef>
                <a:spcPts val="0"/>
              </a:spcBef>
              <a:spcAft>
                <a:spcPts val="0"/>
              </a:spcAft>
              <a:buClr>
                <a:srgbClr val="000000"/>
              </a:buClr>
              <a:buSzPts val="1400"/>
              <a:buFont typeface="Arial"/>
              <a:buNone/>
            </a:pPr>
            <a:r>
              <a:rPr b="0" i="0" lang="en-GB" sz="1400" u="none" cap="none" strike="noStrike">
                <a:solidFill>
                  <a:schemeClr val="dk1"/>
                </a:solidFill>
                <a:latin typeface="Helvetica Neue"/>
                <a:ea typeface="Helvetica Neue"/>
                <a:cs typeface="Helvetica Neue"/>
                <a:sym typeface="Helvetica Neue"/>
              </a:rPr>
              <a:t>Existen muchas páginas que pueden ayudarte a armar una paleta optimizada. </a:t>
            </a:r>
            <a:br>
              <a:rPr b="0" i="0" lang="en-GB" sz="1400" u="none" cap="none" strike="noStrike">
                <a:solidFill>
                  <a:schemeClr val="dk1"/>
                </a:solidFill>
                <a:latin typeface="Helvetica Neue"/>
                <a:ea typeface="Helvetica Neue"/>
                <a:cs typeface="Helvetica Neue"/>
                <a:sym typeface="Helvetica Neue"/>
              </a:rPr>
            </a:br>
            <a:r>
              <a:rPr b="0" i="0" lang="en-GB" sz="1400" u="none" cap="none" strike="noStrike">
                <a:solidFill>
                  <a:schemeClr val="dk1"/>
                </a:solidFill>
                <a:latin typeface="Helvetica Neue"/>
                <a:ea typeface="Helvetica Neue"/>
                <a:cs typeface="Helvetica Neue"/>
                <a:sym typeface="Helvetica Neue"/>
              </a:rPr>
              <a:t>Te recomendamos visitar </a:t>
            </a:r>
            <a:r>
              <a:rPr b="0" i="0" lang="en-GB" sz="1400" u="sng" cap="none" strike="noStrike">
                <a:solidFill>
                  <a:schemeClr val="hlink"/>
                </a:solidFill>
                <a:latin typeface="Helvetica Neue"/>
                <a:ea typeface="Helvetica Neue"/>
                <a:cs typeface="Helvetica Neue"/>
                <a:sym typeface="Helvetica Neue"/>
                <a:hlinkClick r:id="rId3"/>
              </a:rPr>
              <a:t>colorlouvers</a:t>
            </a:r>
            <a:r>
              <a:rPr b="0" i="0" lang="en-GB" sz="1400" u="none" cap="none" strike="noStrike">
                <a:solidFill>
                  <a:schemeClr val="dk1"/>
                </a:solidFill>
                <a:latin typeface="Helvetica Neue"/>
                <a:ea typeface="Helvetica Neue"/>
                <a:cs typeface="Helvetica Neue"/>
                <a:sym typeface="Helvetica Neue"/>
              </a:rPr>
              <a:t> o </a:t>
            </a:r>
            <a:r>
              <a:rPr b="0" i="0" lang="en-GB" sz="1400" u="sng" cap="none" strike="noStrike">
                <a:solidFill>
                  <a:schemeClr val="hlink"/>
                </a:solidFill>
                <a:latin typeface="Helvetica Neue"/>
                <a:ea typeface="Helvetica Neue"/>
                <a:cs typeface="Helvetica Neue"/>
                <a:sym typeface="Helvetica Neue"/>
                <a:hlinkClick r:id="rId4"/>
              </a:rPr>
              <a:t>color adobe</a:t>
            </a:r>
            <a:r>
              <a:rPr b="0" i="0" lang="en-GB" sz="1400" u="none" cap="none" strike="noStrike">
                <a:solidFill>
                  <a:schemeClr val="dk1"/>
                </a:solidFill>
                <a:latin typeface="Helvetica Neue"/>
                <a:ea typeface="Helvetica Neue"/>
                <a:cs typeface="Helvetica Neue"/>
                <a:sym typeface="Helvetica Neue"/>
              </a:rPr>
              <a:t>.</a:t>
            </a:r>
            <a:endParaRPr b="0" i="0" sz="1400" u="none" cap="none" strike="noStrike">
              <a:solidFill>
                <a:schemeClr val="dk1"/>
              </a:solidFill>
              <a:latin typeface="Helvetica Neue"/>
              <a:ea typeface="Helvetica Neue"/>
              <a:cs typeface="Helvetica Neue"/>
              <a:sym typeface="Helvetica Neue"/>
            </a:endParaRPr>
          </a:p>
          <a:p>
            <a:pPr indent="0" lvl="0" marL="45720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317500" lvl="0" marL="457200" marR="0" rtl="0" algn="just">
              <a:lnSpc>
                <a:spcPct val="115000"/>
              </a:lnSpc>
              <a:spcBef>
                <a:spcPts val="0"/>
              </a:spcBef>
              <a:spcAft>
                <a:spcPts val="0"/>
              </a:spcAft>
              <a:buClr>
                <a:srgbClr val="3CEFAB"/>
              </a:buClr>
              <a:buSzPts val="1400"/>
              <a:buFont typeface="Helvetica Neue"/>
              <a:buChar char="●"/>
            </a:pPr>
            <a:r>
              <a:rPr b="1" i="0" lang="en-GB" sz="1600" u="none" cap="none" strike="noStrike">
                <a:solidFill>
                  <a:schemeClr val="dk1"/>
                </a:solidFill>
                <a:latin typeface="Helvetica Neue"/>
                <a:ea typeface="Helvetica Neue"/>
                <a:cs typeface="Helvetica Neue"/>
                <a:sym typeface="Helvetica Neue"/>
              </a:rPr>
              <a:t>Releva sitios webs:</a:t>
            </a:r>
            <a:br>
              <a:rPr b="0" i="0" lang="en-GB" sz="1400" u="none" cap="none" strike="noStrike">
                <a:solidFill>
                  <a:schemeClr val="dk1"/>
                </a:solidFill>
                <a:latin typeface="Helvetica Neue"/>
                <a:ea typeface="Helvetica Neue"/>
                <a:cs typeface="Helvetica Neue"/>
                <a:sym typeface="Helvetica Neue"/>
              </a:rPr>
            </a:br>
            <a:r>
              <a:rPr b="0" i="0" lang="en-GB" sz="1400" u="none" cap="none" strike="noStrike">
                <a:solidFill>
                  <a:schemeClr val="dk1"/>
                </a:solidFill>
                <a:latin typeface="Helvetica Neue"/>
                <a:ea typeface="Helvetica Neue"/>
                <a:cs typeface="Helvetica Neue"/>
                <a:sym typeface="Helvetica Neue"/>
              </a:rPr>
              <a:t>En la primera etapa, es fundamental entrenar el ojo y mirar los sitios webs que ya conoces, así como descubrir nuevos con ojos de diseñador/a. Te recomendamos visitar </a:t>
            </a:r>
            <a:r>
              <a:rPr b="0" i="0" lang="en-GB" sz="1400" u="sng" cap="none" strike="noStrike">
                <a:solidFill>
                  <a:schemeClr val="hlink"/>
                </a:solidFill>
                <a:latin typeface="Helvetica Neue"/>
                <a:ea typeface="Helvetica Neue"/>
                <a:cs typeface="Helvetica Neue"/>
                <a:sym typeface="Helvetica Neue"/>
                <a:hlinkClick r:id="rId5"/>
              </a:rPr>
              <a:t>awwwards</a:t>
            </a:r>
            <a:r>
              <a:rPr b="0" i="0" lang="en-GB" sz="1400" u="none" cap="none" strike="noStrike">
                <a:solidFill>
                  <a:schemeClr val="dk1"/>
                </a:solidFill>
                <a:latin typeface="Helvetica Neue"/>
                <a:ea typeface="Helvetica Neue"/>
                <a:cs typeface="Helvetica Neue"/>
                <a:sym typeface="Helvetica Neue"/>
              </a:rPr>
              <a:t>, que reúne y premia los mejores sitios de la red.</a:t>
            </a:r>
            <a:endParaRPr b="0" i="0" sz="1400" u="none" cap="none" strike="noStrike">
              <a:solidFill>
                <a:schemeClr val="dk1"/>
              </a:solidFill>
              <a:latin typeface="Helvetica Neue"/>
              <a:ea typeface="Helvetica Neue"/>
              <a:cs typeface="Helvetica Neue"/>
              <a:sym typeface="Helvetica Neue"/>
            </a:endParaRPr>
          </a:p>
          <a:p>
            <a:pPr indent="0" lvl="0" marL="0" marR="0" rtl="0" algn="just">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Didact Gothic"/>
              <a:ea typeface="Didact Gothic"/>
              <a:cs typeface="Didact Gothic"/>
              <a:sym typeface="Didact Gothic"/>
            </a:endParaRPr>
          </a:p>
        </p:txBody>
      </p:sp>
      <p:pic>
        <p:nvPicPr>
          <p:cNvPr id="921" name="Google Shape;921;p115"/>
          <p:cNvPicPr preferRelativeResize="0"/>
          <p:nvPr/>
        </p:nvPicPr>
        <p:blipFill rotWithShape="1">
          <a:blip r:embed="rId6">
            <a:alphaModFix/>
          </a:blip>
          <a:srcRect b="0" l="0" r="0" t="0"/>
          <a:stretch/>
        </p:blipFill>
        <p:spPr>
          <a:xfrm>
            <a:off x="974938" y="3191529"/>
            <a:ext cx="503875" cy="503895"/>
          </a:xfrm>
          <a:prstGeom prst="rect">
            <a:avLst/>
          </a:prstGeom>
          <a:noFill/>
          <a:ln>
            <a:noFill/>
          </a:ln>
        </p:spPr>
      </p:pic>
      <p:pic>
        <p:nvPicPr>
          <p:cNvPr id="922" name="Google Shape;922;p115"/>
          <p:cNvPicPr preferRelativeResize="0"/>
          <p:nvPr/>
        </p:nvPicPr>
        <p:blipFill rotWithShape="1">
          <a:blip r:embed="rId7">
            <a:alphaModFix/>
          </a:blip>
          <a:srcRect b="0" l="0" r="0" t="0"/>
          <a:stretch/>
        </p:blipFill>
        <p:spPr>
          <a:xfrm>
            <a:off x="974949" y="2086863"/>
            <a:ext cx="503863" cy="503871"/>
          </a:xfrm>
          <a:prstGeom prst="rect">
            <a:avLst/>
          </a:prstGeom>
          <a:noFill/>
          <a:ln>
            <a:noFill/>
          </a:ln>
        </p:spPr>
      </p:pic>
      <p:sp>
        <p:nvSpPr>
          <p:cNvPr id="923" name="Google Shape;923;p115"/>
          <p:cNvSpPr txBox="1"/>
          <p:nvPr/>
        </p:nvSpPr>
        <p:spPr>
          <a:xfrm>
            <a:off x="549375" y="4506525"/>
            <a:ext cx="6680100" cy="43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highlight>
                  <a:srgbClr val="E0FF00"/>
                </a:highlight>
                <a:latin typeface="Helvetica Neue"/>
                <a:ea typeface="Helvetica Neue"/>
                <a:cs typeface="Helvetica Neue"/>
                <a:sym typeface="Helvetica Neue"/>
              </a:rPr>
              <a:t>Nota:</a:t>
            </a:r>
            <a:r>
              <a:rPr b="0" i="0" lang="en-GB" sz="1200" u="none" cap="none" strike="noStrike">
                <a:solidFill>
                  <a:srgbClr val="000000"/>
                </a:solidFill>
                <a:highlight>
                  <a:srgbClr val="E0FF00"/>
                </a:highlight>
                <a:latin typeface="Helvetica Neue"/>
                <a:ea typeface="Helvetica Neue"/>
                <a:cs typeface="Helvetica Neue"/>
                <a:sym typeface="Helvetica Neue"/>
              </a:rPr>
              <a:t> puedes ver un ejemplo de estructura de un sitio web en la </a:t>
            </a:r>
            <a:r>
              <a:rPr b="0" i="0" lang="en-GB" sz="1200" u="sng" cap="none" strike="noStrike">
                <a:solidFill>
                  <a:schemeClr val="hlink"/>
                </a:solidFill>
                <a:highlight>
                  <a:srgbClr val="E0FF00"/>
                </a:highlight>
                <a:latin typeface="Helvetica Neue"/>
                <a:ea typeface="Helvetica Neue"/>
                <a:cs typeface="Helvetica Neue"/>
                <a:sym typeface="Helvetica Neue"/>
                <a:hlinkClick r:id="rId8"/>
              </a:rPr>
              <a:t>carpeta de la clase</a:t>
            </a:r>
            <a:r>
              <a:rPr b="0" i="0" lang="en-GB" sz="1200" u="none" cap="none" strike="noStrike">
                <a:solidFill>
                  <a:srgbClr val="000000"/>
                </a:solidFill>
                <a:highlight>
                  <a:srgbClr val="E0FF00"/>
                </a:highlight>
                <a:latin typeface="Helvetica Neue"/>
                <a:ea typeface="Helvetica Neue"/>
                <a:cs typeface="Helvetica Neue"/>
                <a:sym typeface="Helvetica Neue"/>
              </a:rPr>
              <a:t>.</a:t>
            </a:r>
            <a:endParaRPr b="0" i="0" sz="1200" u="none" cap="none" strike="noStrike">
              <a:solidFill>
                <a:srgbClr val="000000"/>
              </a:solidFill>
              <a:highlight>
                <a:srgbClr val="E0FF00"/>
              </a:highlight>
              <a:latin typeface="Helvetica Neue"/>
              <a:ea typeface="Helvetica Neue"/>
              <a:cs typeface="Helvetica Neue"/>
              <a:sym typeface="Helvetica Neue"/>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7" name="Shape 927"/>
        <p:cNvGrpSpPr/>
        <p:nvPr/>
      </p:nvGrpSpPr>
      <p:grpSpPr>
        <a:xfrm>
          <a:off x="0" y="0"/>
          <a:ext cx="0" cy="0"/>
          <a:chOff x="0" y="0"/>
          <a:chExt cx="0" cy="0"/>
        </a:xfrm>
      </p:grpSpPr>
      <p:sp>
        <p:nvSpPr>
          <p:cNvPr id="928" name="Google Shape;928;p116"/>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HTML</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pic>
        <p:nvPicPr>
          <p:cNvPr id="933" name="Google Shape;933;p117"/>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934" name="Google Shape;934;p117"/>
          <p:cNvSpPr txBox="1"/>
          <p:nvPr/>
        </p:nvSpPr>
        <p:spPr>
          <a:xfrm>
            <a:off x="4033725" y="659150"/>
            <a:ext cx="4693200" cy="3703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a:ea typeface="Helvetica Neue"/>
                <a:cs typeface="Helvetica Neue"/>
                <a:sym typeface="Helvetica Neue"/>
              </a:rPr>
              <a:t>Es un </a:t>
            </a:r>
            <a:r>
              <a:rPr b="0" i="0" lang="en-GB" sz="1800" u="none" cap="none" strike="noStrike">
                <a:solidFill>
                  <a:schemeClr val="dk1"/>
                </a:solidFill>
                <a:highlight>
                  <a:srgbClr val="E0FF00"/>
                </a:highlight>
                <a:latin typeface="Helvetica Neue"/>
                <a:ea typeface="Helvetica Neue"/>
                <a:cs typeface="Helvetica Neue"/>
                <a:sym typeface="Helvetica Neue"/>
              </a:rPr>
              <a:t>"lenguaje" de marcado de etiquetas, que permite crear documentos para web</a:t>
            </a:r>
            <a:r>
              <a:rPr b="0" i="0" lang="en-GB" sz="1800" u="none" cap="none" strike="noStrike">
                <a:solidFill>
                  <a:schemeClr val="dk1"/>
                </a:solidFill>
                <a:latin typeface="Helvetica Neue"/>
                <a:ea typeface="Helvetica Neue"/>
                <a:cs typeface="Helvetica Neue"/>
                <a:sym typeface="Helvetica Neue"/>
              </a:rPr>
              <a:t>. </a:t>
            </a:r>
            <a:endParaRPr b="0" i="0" sz="1800" u="none" cap="none" strike="noStrike">
              <a:solidFill>
                <a:schemeClr val="dk1"/>
              </a:solidFill>
              <a:latin typeface="Helvetica Neue"/>
              <a:ea typeface="Helvetica Neue"/>
              <a:cs typeface="Helvetica Neue"/>
              <a:sym typeface="Helvetica Neue"/>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Helvetica Neue"/>
                <a:ea typeface="Helvetica Neue"/>
                <a:cs typeface="Helvetica Neue"/>
                <a:sym typeface="Helvetica Neue"/>
              </a:rPr>
              <a:t>Durante el curso estaremos viendo HTML, incluyendo toda su estructura y etiquetas. Los siguientes términos serán de uso frecuente:</a:t>
            </a:r>
            <a:endParaRPr b="0" i="0" sz="18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Etiqueta.</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Atributo.</a:t>
            </a:r>
            <a:endParaRPr b="0"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Estructura.</a:t>
            </a:r>
            <a:endParaRPr b="0" i="0" sz="1800" u="none" cap="none" strike="noStrike">
              <a:solidFill>
                <a:schemeClr val="dk1"/>
              </a:solidFill>
              <a:latin typeface="Helvetica Neue"/>
              <a:ea typeface="Helvetica Neue"/>
              <a:cs typeface="Helvetica Neue"/>
              <a:sym typeface="Helvetica Neue"/>
            </a:endParaRPr>
          </a:p>
          <a:p>
            <a:pPr indent="0" lvl="0" marL="0" marR="0" rtl="0" algn="just">
              <a:lnSpc>
                <a:spcPct val="115000"/>
              </a:lnSpc>
              <a:spcBef>
                <a:spcPts val="0"/>
              </a:spcBef>
              <a:spcAft>
                <a:spcPts val="0"/>
              </a:spcAft>
              <a:buClr>
                <a:schemeClr val="dk1"/>
              </a:buClr>
              <a:buSzPts val="1100"/>
              <a:buFont typeface="Arial"/>
              <a:buNone/>
            </a:pPr>
            <a:r>
              <a:t/>
            </a:r>
            <a:endParaRPr b="0" i="0" sz="1800" u="none" cap="none" strike="noStrike">
              <a:solidFill>
                <a:schemeClr val="dk1"/>
              </a:solidFill>
              <a:latin typeface="Helvetica Neue"/>
              <a:ea typeface="Helvetica Neue"/>
              <a:cs typeface="Helvetica Neue"/>
              <a:sym typeface="Helvetica Neue"/>
            </a:endParaRPr>
          </a:p>
          <a:p>
            <a:pPr indent="0" lvl="0" marL="45720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pic>
        <p:nvPicPr>
          <p:cNvPr id="935" name="Google Shape;935;p117"/>
          <p:cNvPicPr preferRelativeResize="0"/>
          <p:nvPr/>
        </p:nvPicPr>
        <p:blipFill rotWithShape="1">
          <a:blip r:embed="rId4">
            <a:alphaModFix/>
          </a:blip>
          <a:srcRect b="17135" l="0" r="52289" t="0"/>
          <a:stretch/>
        </p:blipFill>
        <p:spPr>
          <a:xfrm>
            <a:off x="0" y="0"/>
            <a:ext cx="3710950" cy="51435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18"/>
          <p:cNvSpPr txBox="1"/>
          <p:nvPr/>
        </p:nvSpPr>
        <p:spPr>
          <a:xfrm>
            <a:off x="1665500" y="522850"/>
            <a:ext cx="5612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b="0" i="1" lang="en-GB" sz="4500" u="none" cap="none" strike="noStrike">
                <a:solidFill>
                  <a:srgbClr val="000000"/>
                </a:solidFill>
                <a:latin typeface="Anton"/>
                <a:ea typeface="Anton"/>
                <a:cs typeface="Anton"/>
                <a:sym typeface="Anton"/>
              </a:rPr>
              <a:t>CONVENIO DE ARCHIVOS</a:t>
            </a:r>
            <a:endParaRPr b="0" i="1" sz="4500" u="none" cap="none" strike="noStrike">
              <a:solidFill>
                <a:srgbClr val="000000"/>
              </a:solidFill>
              <a:latin typeface="Anton"/>
              <a:ea typeface="Anton"/>
              <a:cs typeface="Anton"/>
              <a:sym typeface="Anton"/>
            </a:endParaRPr>
          </a:p>
        </p:txBody>
      </p:sp>
      <p:sp>
        <p:nvSpPr>
          <p:cNvPr id="941" name="Google Shape;941;p118"/>
          <p:cNvSpPr txBox="1"/>
          <p:nvPr/>
        </p:nvSpPr>
        <p:spPr>
          <a:xfrm>
            <a:off x="751700" y="1549000"/>
            <a:ext cx="7439700" cy="27552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50000"/>
              </a:lnSpc>
              <a:spcBef>
                <a:spcPts val="0"/>
              </a:spcBef>
              <a:spcAft>
                <a:spcPts val="0"/>
              </a:spcAft>
              <a:buClr>
                <a:srgbClr val="3CEFAB"/>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No deben tener espacios, acentos, eñes, ni símbolos o si son varias palabras usar guiones “ - “ o “ _ “ ej: “mi-pagina-web”</a:t>
            </a:r>
            <a:endParaRPr b="0" i="0" sz="1800" u="none" cap="none" strike="noStrike">
              <a:solidFill>
                <a:schemeClr val="dk1"/>
              </a:solidFill>
              <a:latin typeface="Helvetica Neue"/>
              <a:ea typeface="Helvetica Neue"/>
              <a:cs typeface="Helvetica Neue"/>
              <a:sym typeface="Helvetica Neue"/>
            </a:endParaRPr>
          </a:p>
          <a:p>
            <a:pPr indent="-342900" lvl="0" marL="457200" marR="0" rtl="0" algn="just">
              <a:lnSpc>
                <a:spcPct val="150000"/>
              </a:lnSpc>
              <a:spcBef>
                <a:spcPts val="0"/>
              </a:spcBef>
              <a:spcAft>
                <a:spcPts val="0"/>
              </a:spcAft>
              <a:buClr>
                <a:srgbClr val="3CEFAB"/>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Tienen que estar escritos en minúsculas.</a:t>
            </a:r>
            <a:endParaRPr b="0" i="0" sz="1800" u="none" cap="none" strike="noStrike">
              <a:solidFill>
                <a:schemeClr val="dk1"/>
              </a:solidFill>
              <a:latin typeface="Helvetica Neue"/>
              <a:ea typeface="Helvetica Neue"/>
              <a:cs typeface="Helvetica Neue"/>
              <a:sym typeface="Helvetica Neue"/>
            </a:endParaRPr>
          </a:p>
          <a:p>
            <a:pPr indent="-342900" lvl="0" marL="457200" marR="0" rtl="0" algn="just">
              <a:lnSpc>
                <a:spcPct val="150000"/>
              </a:lnSpc>
              <a:spcBef>
                <a:spcPts val="0"/>
              </a:spcBef>
              <a:spcAft>
                <a:spcPts val="0"/>
              </a:spcAft>
              <a:buClr>
                <a:srgbClr val="3CEFAB"/>
              </a:buClr>
              <a:buSzPts val="1800"/>
              <a:buFont typeface="Helvetica Neue"/>
              <a:buChar char="●"/>
            </a:pPr>
            <a:r>
              <a:rPr b="0" i="0" lang="en-GB" sz="1800" u="none" cap="none" strike="noStrike">
                <a:solidFill>
                  <a:schemeClr val="dk1"/>
                </a:solidFill>
                <a:latin typeface="Helvetica Neue"/>
                <a:ea typeface="Helvetica Neue"/>
                <a:cs typeface="Helvetica Neue"/>
                <a:sym typeface="Helvetica Neue"/>
              </a:rPr>
              <a:t>Deben tener la extensión “.html” (es la forma en que el servidor web sabe que se trata un documento web).</a:t>
            </a:r>
            <a:endParaRPr sz="1800">
              <a:latin typeface="Helvetica Neue"/>
              <a:ea typeface="Helvetica Neue"/>
              <a:cs typeface="Helvetica Neue"/>
              <a:sym typeface="Helvetica Neue"/>
            </a:endParaRPr>
          </a:p>
          <a:p>
            <a:pPr indent="0" lvl="0" marL="0" marR="0" rtl="0" algn="just">
              <a:lnSpc>
                <a:spcPct val="150000"/>
              </a:lnSpc>
              <a:spcBef>
                <a:spcPts val="0"/>
              </a:spcBef>
              <a:spcAft>
                <a:spcPts val="0"/>
              </a:spcAft>
              <a:buNone/>
            </a:pPr>
            <a:r>
              <a:t/>
            </a:r>
            <a:endParaRPr sz="1800">
              <a:latin typeface="Helvetica Neue"/>
              <a:ea typeface="Helvetica Neue"/>
              <a:cs typeface="Helvetica Neue"/>
              <a:sym typeface="Helvetica Neue"/>
            </a:endParaRPr>
          </a:p>
        </p:txBody>
      </p:sp>
      <p:pic>
        <p:nvPicPr>
          <p:cNvPr id="942" name="Google Shape;942;p1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43" name="Google Shape;943;p118"/>
          <p:cNvSpPr txBox="1"/>
          <p:nvPr>
            <p:ph idx="1" type="body"/>
          </p:nvPr>
        </p:nvSpPr>
        <p:spPr>
          <a:xfrm>
            <a:off x="790900" y="3879175"/>
            <a:ext cx="7682700" cy="882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100"/>
              </a:spcBef>
              <a:spcAft>
                <a:spcPts val="1100"/>
              </a:spcAft>
              <a:buClr>
                <a:schemeClr val="dk1"/>
              </a:buClr>
              <a:buSzPts val="1100"/>
              <a:buFont typeface="Arial"/>
              <a:buNone/>
            </a:pPr>
            <a:r>
              <a:rPr b="1" lang="en-GB" sz="1500">
                <a:solidFill>
                  <a:schemeClr val="dk1"/>
                </a:solidFill>
                <a:highlight>
                  <a:srgbClr val="E0FF00"/>
                </a:highlight>
                <a:latin typeface="Helvetica Neue"/>
                <a:ea typeface="Helvetica Neue"/>
                <a:cs typeface="Helvetica Neue"/>
                <a:sym typeface="Helvetica Neue"/>
              </a:rPr>
              <a:t>Atención:</a:t>
            </a:r>
            <a:r>
              <a:rPr lang="en-GB" sz="1500">
                <a:solidFill>
                  <a:schemeClr val="dk1"/>
                </a:solidFill>
                <a:highlight>
                  <a:srgbClr val="E0FF00"/>
                </a:highlight>
                <a:latin typeface="Helvetica Neue"/>
                <a:ea typeface="Helvetica Neue"/>
                <a:cs typeface="Helvetica Neue"/>
                <a:sym typeface="Helvetica Neue"/>
              </a:rPr>
              <a:t> </a:t>
            </a:r>
            <a:r>
              <a:rPr lang="en-GB" sz="1500">
                <a:solidFill>
                  <a:schemeClr val="dk1"/>
                </a:solidFill>
                <a:highlight>
                  <a:srgbClr val="E0FF00"/>
                </a:highlight>
                <a:latin typeface="Helvetica Neue"/>
                <a:ea typeface="Helvetica Neue"/>
                <a:cs typeface="Helvetica Neue"/>
                <a:sym typeface="Helvetica Neue"/>
              </a:rPr>
              <a:t>al guardar archivos en Windows, verificar que no se guarden con la doble extensión de archivos (</a:t>
            </a:r>
            <a:r>
              <a:rPr b="1" lang="en-GB" sz="1500">
                <a:solidFill>
                  <a:schemeClr val="dk1"/>
                </a:solidFill>
                <a:highlight>
                  <a:srgbClr val="E0FF00"/>
                </a:highlight>
                <a:latin typeface="Helvetica Neue"/>
                <a:ea typeface="Helvetica Neue"/>
                <a:cs typeface="Helvetica Neue"/>
                <a:sym typeface="Helvetica Neue"/>
              </a:rPr>
              <a:t>archivo.html.txt</a:t>
            </a:r>
            <a:r>
              <a:rPr lang="en-GB" sz="1500">
                <a:solidFill>
                  <a:schemeClr val="dk1"/>
                </a:solidFill>
                <a:highlight>
                  <a:srgbClr val="E0FF00"/>
                </a:highlight>
                <a:latin typeface="Helvetica Neue"/>
                <a:ea typeface="Helvetica Neue"/>
                <a:cs typeface="Helvetica Neue"/>
                <a:sym typeface="Helvetica Neue"/>
              </a:rPr>
              <a:t>).</a:t>
            </a:r>
            <a:endParaRPr sz="1500">
              <a:highlight>
                <a:srgbClr val="E0FF00"/>
              </a:highlight>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1" name="Shape 171"/>
        <p:cNvGrpSpPr/>
        <p:nvPr/>
      </p:nvGrpSpPr>
      <p:grpSpPr>
        <a:xfrm>
          <a:off x="0" y="0"/>
          <a:ext cx="0" cy="0"/>
          <a:chOff x="0" y="0"/>
          <a:chExt cx="0" cy="0"/>
        </a:xfrm>
      </p:grpSpPr>
      <p:sp>
        <p:nvSpPr>
          <p:cNvPr id="172" name="Google Shape;172;p38"/>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0</a:t>
            </a:r>
            <a:endParaRPr i="1" sz="2000">
              <a:latin typeface="Anton"/>
              <a:ea typeface="Anton"/>
              <a:cs typeface="Anton"/>
              <a:sym typeface="Anton"/>
            </a:endParaRPr>
          </a:p>
        </p:txBody>
      </p:sp>
      <p:pic>
        <p:nvPicPr>
          <p:cNvPr id="173" name="Google Shape;173;p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74" name="Google Shape;174;p38"/>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75" name="Google Shape;175;p38"/>
          <p:cNvSpPr/>
          <p:nvPr/>
        </p:nvSpPr>
        <p:spPr>
          <a:xfrm>
            <a:off x="618500" y="37856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Helvetica Neue"/>
                <a:ea typeface="Helvetica Neue"/>
                <a:cs typeface="Helvetica Neue"/>
                <a:sym typeface="Helvetica Neue"/>
              </a:rPr>
              <a:t>Herramientas a utilizar en el curso</a:t>
            </a:r>
            <a:endParaRPr b="0" i="0" sz="1100" u="none" cap="none" strike="noStrike">
              <a:solidFill>
                <a:srgbClr val="FFFFFF"/>
              </a:solidFill>
              <a:latin typeface="Helvetica Neue"/>
              <a:ea typeface="Helvetica Neue"/>
              <a:cs typeface="Helvetica Neue"/>
              <a:sym typeface="Helvetica Neue"/>
            </a:endParaRPr>
          </a:p>
        </p:txBody>
      </p:sp>
      <p:sp>
        <p:nvSpPr>
          <p:cNvPr id="176" name="Google Shape;176;p38"/>
          <p:cNvSpPr/>
          <p:nvPr/>
        </p:nvSpPr>
        <p:spPr>
          <a:xfrm>
            <a:off x="4482904" y="2067383"/>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Herramientas básicas para el diseño y desarrollo web</a:t>
            </a:r>
            <a:endParaRPr b="0" i="0" sz="1100" u="none" cap="none" strike="noStrike">
              <a:solidFill>
                <a:srgbClr val="222222"/>
              </a:solidFill>
              <a:latin typeface="Helvetica Neue"/>
              <a:ea typeface="Helvetica Neue"/>
              <a:cs typeface="Helvetica Neue"/>
              <a:sym typeface="Helvetica Neue"/>
            </a:endParaRPr>
          </a:p>
        </p:txBody>
      </p:sp>
      <p:sp>
        <p:nvSpPr>
          <p:cNvPr id="177" name="Google Shape;177;p38"/>
          <p:cNvSpPr/>
          <p:nvPr/>
        </p:nvSpPr>
        <p:spPr>
          <a:xfrm>
            <a:off x="618500" y="20673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Helvetica Neue"/>
                <a:ea typeface="Helvetica Neue"/>
                <a:cs typeface="Helvetica Neue"/>
                <a:sym typeface="Helvetica Neue"/>
              </a:rPr>
              <a:t>Conceptos básicos</a:t>
            </a:r>
            <a:endParaRPr b="0" i="0" sz="1100" u="none" cap="none" strike="noStrike">
              <a:solidFill>
                <a:srgbClr val="FFFFFF"/>
              </a:solidFill>
              <a:latin typeface="Helvetica Neue"/>
              <a:ea typeface="Helvetica Neue"/>
              <a:cs typeface="Helvetica Neue"/>
              <a:sym typeface="Helvetica Neue"/>
            </a:endParaRPr>
          </a:p>
        </p:txBody>
      </p:sp>
      <p:cxnSp>
        <p:nvCxnSpPr>
          <p:cNvPr id="178" name="Google Shape;178;p38"/>
          <p:cNvCxnSpPr>
            <a:stCxn id="175" idx="0"/>
            <a:endCxn id="177" idx="2"/>
          </p:cNvCxnSpPr>
          <p:nvPr/>
        </p:nvCxnSpPr>
        <p:spPr>
          <a:xfrm rot="10800000">
            <a:off x="1344950" y="2669675"/>
            <a:ext cx="0" cy="1116000"/>
          </a:xfrm>
          <a:prstGeom prst="straightConnector1">
            <a:avLst/>
          </a:prstGeom>
          <a:noFill/>
          <a:ln cap="flat" cmpd="sng" w="9525">
            <a:solidFill>
              <a:srgbClr val="CCCCCC"/>
            </a:solidFill>
            <a:prstDash val="solid"/>
            <a:round/>
            <a:headEnd len="med" w="med" type="oval"/>
            <a:tailEnd len="med" w="med" type="oval"/>
          </a:ln>
        </p:spPr>
      </p:cxnSp>
      <p:sp>
        <p:nvSpPr>
          <p:cNvPr id="179" name="Google Shape;179;p38"/>
          <p:cNvSpPr/>
          <p:nvPr/>
        </p:nvSpPr>
        <p:spPr>
          <a:xfrm>
            <a:off x="4482904" y="1333650"/>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Desarrollo web</a:t>
            </a:r>
            <a:endParaRPr b="0" i="0" sz="1100" u="none" cap="none" strike="noStrike">
              <a:solidFill>
                <a:srgbClr val="222222"/>
              </a:solidFill>
              <a:latin typeface="Helvetica Neue"/>
              <a:ea typeface="Helvetica Neue"/>
              <a:cs typeface="Helvetica Neue"/>
              <a:sym typeface="Helvetica Neue"/>
            </a:endParaRPr>
          </a:p>
        </p:txBody>
      </p:sp>
      <p:sp>
        <p:nvSpPr>
          <p:cNvPr id="180" name="Google Shape;180;p38"/>
          <p:cNvSpPr/>
          <p:nvPr/>
        </p:nvSpPr>
        <p:spPr>
          <a:xfrm>
            <a:off x="4482904" y="2801111"/>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Internet</a:t>
            </a:r>
            <a:endParaRPr b="0" i="0" sz="1100" u="none" cap="none" strike="noStrike">
              <a:solidFill>
                <a:srgbClr val="222222"/>
              </a:solidFill>
              <a:latin typeface="Helvetica Neue"/>
              <a:ea typeface="Helvetica Neue"/>
              <a:cs typeface="Helvetica Neue"/>
              <a:sym typeface="Helvetica Neue"/>
            </a:endParaRPr>
          </a:p>
        </p:txBody>
      </p:sp>
      <p:cxnSp>
        <p:nvCxnSpPr>
          <p:cNvPr id="181" name="Google Shape;181;p38"/>
          <p:cNvCxnSpPr>
            <a:stCxn id="177" idx="3"/>
            <a:endCxn id="179" idx="1"/>
          </p:cNvCxnSpPr>
          <p:nvPr/>
        </p:nvCxnSpPr>
        <p:spPr>
          <a:xfrm flipH="1" rot="10800000">
            <a:off x="2071400" y="1634778"/>
            <a:ext cx="2411400" cy="733800"/>
          </a:xfrm>
          <a:prstGeom prst="bentConnector3">
            <a:avLst>
              <a:gd fmla="val 49999" name="adj1"/>
            </a:avLst>
          </a:prstGeom>
          <a:noFill/>
          <a:ln cap="flat" cmpd="sng" w="9525">
            <a:solidFill>
              <a:srgbClr val="CCCCCC"/>
            </a:solidFill>
            <a:prstDash val="solid"/>
            <a:round/>
            <a:headEnd len="sm" w="sm" type="none"/>
            <a:tailEnd len="med" w="med" type="oval"/>
          </a:ln>
        </p:spPr>
      </p:cxnSp>
      <p:cxnSp>
        <p:nvCxnSpPr>
          <p:cNvPr id="182" name="Google Shape;182;p38"/>
          <p:cNvCxnSpPr>
            <a:stCxn id="177" idx="3"/>
            <a:endCxn id="176" idx="1"/>
          </p:cNvCxnSpPr>
          <p:nvPr/>
        </p:nvCxnSpPr>
        <p:spPr>
          <a:xfrm>
            <a:off x="2071400" y="2368578"/>
            <a:ext cx="2411400" cy="600"/>
          </a:xfrm>
          <a:prstGeom prst="bentConnector3">
            <a:avLst>
              <a:gd fmla="val 49999" name="adj1"/>
            </a:avLst>
          </a:prstGeom>
          <a:noFill/>
          <a:ln cap="flat" cmpd="sng" w="9525">
            <a:solidFill>
              <a:srgbClr val="CCCCCC"/>
            </a:solidFill>
            <a:prstDash val="solid"/>
            <a:round/>
            <a:headEnd len="sm" w="sm" type="none"/>
            <a:tailEnd len="med" w="med" type="oval"/>
          </a:ln>
        </p:spPr>
      </p:cxnSp>
      <p:cxnSp>
        <p:nvCxnSpPr>
          <p:cNvPr id="183" name="Google Shape;183;p38"/>
          <p:cNvCxnSpPr>
            <a:stCxn id="177" idx="3"/>
            <a:endCxn id="180" idx="1"/>
          </p:cNvCxnSpPr>
          <p:nvPr/>
        </p:nvCxnSpPr>
        <p:spPr>
          <a:xfrm>
            <a:off x="2071400" y="2368578"/>
            <a:ext cx="2411400" cy="733800"/>
          </a:xfrm>
          <a:prstGeom prst="bentConnector3">
            <a:avLst>
              <a:gd fmla="val 49999" name="adj1"/>
            </a:avLst>
          </a:prstGeom>
          <a:noFill/>
          <a:ln cap="flat" cmpd="sng" w="9525">
            <a:solidFill>
              <a:srgbClr val="CCCCCC"/>
            </a:solidFill>
            <a:prstDash val="solid"/>
            <a:round/>
            <a:headEnd len="sm" w="sm" type="none"/>
            <a:tailEnd len="med" w="med" type="oval"/>
          </a:ln>
        </p:spPr>
      </p:cxnSp>
      <p:cxnSp>
        <p:nvCxnSpPr>
          <p:cNvPr id="184" name="Google Shape;184;p38"/>
          <p:cNvCxnSpPr>
            <a:stCxn id="175" idx="3"/>
          </p:cNvCxnSpPr>
          <p:nvPr/>
        </p:nvCxnSpPr>
        <p:spPr>
          <a:xfrm>
            <a:off x="2071400" y="4086875"/>
            <a:ext cx="958200" cy="0"/>
          </a:xfrm>
          <a:prstGeom prst="straightConnector1">
            <a:avLst/>
          </a:prstGeom>
          <a:noFill/>
          <a:ln cap="flat" cmpd="sng" w="9525">
            <a:solidFill>
              <a:srgbClr val="CCCCCC"/>
            </a:solidFill>
            <a:prstDash val="solid"/>
            <a:round/>
            <a:headEnd len="med" w="med" type="oval"/>
            <a:tailEnd len="med" w="med" type="oval"/>
          </a:ln>
        </p:spPr>
      </p:cxnSp>
      <p:sp>
        <p:nvSpPr>
          <p:cNvPr id="185" name="Google Shape;185;p38"/>
          <p:cNvSpPr/>
          <p:nvPr/>
        </p:nvSpPr>
        <p:spPr>
          <a:xfrm>
            <a:off x="3029604" y="3785686"/>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Instalación y práctica </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pic>
        <p:nvPicPr>
          <p:cNvPr id="948" name="Google Shape;948;p119"/>
          <p:cNvPicPr preferRelativeResize="0"/>
          <p:nvPr/>
        </p:nvPicPr>
        <p:blipFill rotWithShape="1">
          <a:blip r:embed="rId3">
            <a:alphaModFix/>
          </a:blip>
          <a:srcRect b="47349" l="0" r="0" t="0"/>
          <a:stretch/>
        </p:blipFill>
        <p:spPr>
          <a:xfrm>
            <a:off x="2180175" y="997175"/>
            <a:ext cx="5026176" cy="2019601"/>
          </a:xfrm>
          <a:prstGeom prst="rect">
            <a:avLst/>
          </a:prstGeom>
          <a:noFill/>
          <a:ln>
            <a:noFill/>
          </a:ln>
        </p:spPr>
      </p:pic>
      <p:sp>
        <p:nvSpPr>
          <p:cNvPr id="949" name="Google Shape;949;p119"/>
          <p:cNvSpPr txBox="1"/>
          <p:nvPr>
            <p:ph type="title"/>
          </p:nvPr>
        </p:nvSpPr>
        <p:spPr>
          <a:xfrm>
            <a:off x="1267650" y="330550"/>
            <a:ext cx="66087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n-GB" sz="4500">
                <a:solidFill>
                  <a:srgbClr val="000000"/>
                </a:solidFill>
                <a:latin typeface="Anton"/>
                <a:ea typeface="Anton"/>
                <a:cs typeface="Anton"/>
                <a:sym typeface="Anton"/>
              </a:rPr>
              <a:t>DOCUMENTO PREDETERMINADO</a:t>
            </a:r>
            <a:endParaRPr i="1" sz="3000"/>
          </a:p>
        </p:txBody>
      </p:sp>
      <p:sp>
        <p:nvSpPr>
          <p:cNvPr id="950" name="Google Shape;950;p119"/>
          <p:cNvSpPr txBox="1"/>
          <p:nvPr>
            <p:ph idx="1" type="body"/>
          </p:nvPr>
        </p:nvSpPr>
        <p:spPr>
          <a:xfrm>
            <a:off x="629925" y="3110725"/>
            <a:ext cx="8126700" cy="2120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GB">
                <a:solidFill>
                  <a:schemeClr val="dk1"/>
                </a:solidFill>
                <a:latin typeface="Helvetica Neue"/>
                <a:ea typeface="Helvetica Neue"/>
                <a:cs typeface="Helvetica Neue"/>
                <a:sym typeface="Helvetica Neue"/>
              </a:rPr>
              <a:t>Es el archivo que se carga cuando todavía no has hecho en ningún link (por ejemplo, al pedir </a:t>
            </a:r>
            <a:r>
              <a:rPr lang="en-GB" u="sng">
                <a:solidFill>
                  <a:srgbClr val="1155CC"/>
                </a:solidFill>
                <a:latin typeface="Helvetica Neue"/>
                <a:ea typeface="Helvetica Neue"/>
                <a:cs typeface="Helvetica Neue"/>
                <a:sym typeface="Helvetica Neue"/>
                <a:hlinkClick r:id="rId4">
                  <a:extLst>
                    <a:ext uri="{A12FA001-AC4F-418D-AE19-62706E023703}">
                      <ahyp:hlinkClr val="tx"/>
                    </a:ext>
                  </a:extLst>
                </a:hlinkClick>
              </a:rPr>
              <a:t>www.coderhouse.com</a:t>
            </a:r>
            <a:r>
              <a:rPr lang="en-GB">
                <a:solidFill>
                  <a:schemeClr val="dk1"/>
                </a:solidFill>
                <a:latin typeface="Helvetica Neue"/>
                <a:ea typeface="Helvetica Neue"/>
                <a:cs typeface="Helvetica Neue"/>
                <a:sym typeface="Helvetica Neue"/>
              </a:rPr>
              <a:t> no dice qué archivo quieres). </a:t>
            </a:r>
            <a:r>
              <a:rPr lang="en-GB">
                <a:solidFill>
                  <a:schemeClr val="dk1"/>
                </a:solidFill>
                <a:highlight>
                  <a:srgbClr val="E0FF00"/>
                </a:highlight>
                <a:latin typeface="Helvetica Neue"/>
                <a:ea typeface="Helvetica Neue"/>
                <a:cs typeface="Helvetica Neue"/>
                <a:sym typeface="Helvetica Neue"/>
              </a:rPr>
              <a:t>Debe llamarse </a:t>
            </a:r>
            <a:r>
              <a:rPr b="1" lang="en-GB">
                <a:solidFill>
                  <a:schemeClr val="dk1"/>
                </a:solidFill>
                <a:highlight>
                  <a:srgbClr val="E0FF00"/>
                </a:highlight>
                <a:latin typeface="Helvetica Neue"/>
                <a:ea typeface="Helvetica Neue"/>
                <a:cs typeface="Helvetica Neue"/>
                <a:sym typeface="Helvetica Neue"/>
              </a:rPr>
              <a:t>index.html</a:t>
            </a:r>
            <a:r>
              <a:rPr lang="en-GB">
                <a:solidFill>
                  <a:schemeClr val="dk1"/>
                </a:solidFill>
                <a:highlight>
                  <a:srgbClr val="E0FF00"/>
                </a:highlight>
                <a:latin typeface="Helvetica Neue"/>
                <a:ea typeface="Helvetica Neue"/>
                <a:cs typeface="Helvetica Neue"/>
                <a:sym typeface="Helvetica Neue"/>
              </a:rPr>
              <a:t>, ya que es el nombre estandarizado. </a:t>
            </a:r>
            <a:endParaRPr>
              <a:solidFill>
                <a:schemeClr val="dk1"/>
              </a:solidFill>
              <a:highlight>
                <a:srgbClr val="E0FF00"/>
              </a:highlight>
              <a:latin typeface="Helvetica Neue"/>
              <a:ea typeface="Helvetica Neue"/>
              <a:cs typeface="Helvetica Neue"/>
              <a:sym typeface="Helvetica Neue"/>
            </a:endParaRPr>
          </a:p>
        </p:txBody>
      </p:sp>
      <p:pic>
        <p:nvPicPr>
          <p:cNvPr id="951" name="Google Shape;951;p119"/>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sp>
        <p:nvSpPr>
          <p:cNvPr id="952" name="Google Shape;952;p119"/>
          <p:cNvSpPr/>
          <p:nvPr/>
        </p:nvSpPr>
        <p:spPr>
          <a:xfrm>
            <a:off x="3165225" y="1739525"/>
            <a:ext cx="682200" cy="12330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20"/>
          <p:cNvSpPr txBox="1"/>
          <p:nvPr>
            <p:ph type="title"/>
          </p:nvPr>
        </p:nvSpPr>
        <p:spPr>
          <a:xfrm>
            <a:off x="1966350" y="380875"/>
            <a:ext cx="5211300" cy="691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n-GB" sz="4500">
                <a:solidFill>
                  <a:srgbClr val="000000"/>
                </a:solidFill>
                <a:latin typeface="Anton"/>
                <a:ea typeface="Anton"/>
                <a:cs typeface="Anton"/>
                <a:sym typeface="Anton"/>
              </a:rPr>
              <a:t>ETIQUETAS HTML</a:t>
            </a:r>
            <a:endParaRPr i="1" sz="4500">
              <a:solidFill>
                <a:srgbClr val="000000"/>
              </a:solidFill>
              <a:latin typeface="Anton"/>
              <a:ea typeface="Anton"/>
              <a:cs typeface="Anton"/>
              <a:sym typeface="Anton"/>
            </a:endParaRPr>
          </a:p>
        </p:txBody>
      </p:sp>
      <p:sp>
        <p:nvSpPr>
          <p:cNvPr id="958" name="Google Shape;958;p120"/>
          <p:cNvSpPr txBox="1"/>
          <p:nvPr>
            <p:ph idx="1" type="body"/>
          </p:nvPr>
        </p:nvSpPr>
        <p:spPr>
          <a:xfrm>
            <a:off x="730650" y="1321275"/>
            <a:ext cx="7682700" cy="164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2000">
                <a:solidFill>
                  <a:schemeClr val="dk1"/>
                </a:solidFill>
                <a:latin typeface="Helvetica Neue"/>
                <a:ea typeface="Helvetica Neue"/>
                <a:cs typeface="Helvetica Neue"/>
                <a:sym typeface="Helvetica Neue"/>
              </a:rPr>
              <a:t>Las etiquetas HTML están delimitadas por un inicio y un final de cada elemento. Lo que se encuentra dentro de la etiqueta (el contenido) es lo que estás formateando. </a:t>
            </a:r>
            <a:endParaRPr sz="20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rPr lang="en-GB" sz="2000">
                <a:solidFill>
                  <a:schemeClr val="dk1"/>
                </a:solidFill>
                <a:highlight>
                  <a:srgbClr val="E0FF00"/>
                </a:highlight>
                <a:latin typeface="Helvetica Neue"/>
                <a:ea typeface="Helvetica Neue"/>
                <a:cs typeface="Helvetica Neue"/>
                <a:sym typeface="Helvetica Neue"/>
              </a:rPr>
              <a:t>Toda etiqueta es un juego de pares: una etiqueta abre, otra cierra.</a:t>
            </a:r>
            <a:r>
              <a:rPr lang="en-GB" sz="2000">
                <a:solidFill>
                  <a:schemeClr val="dk1"/>
                </a:solidFill>
                <a:latin typeface="Helvetica Neue"/>
                <a:ea typeface="Helvetica Neue"/>
                <a:cs typeface="Helvetica Neue"/>
                <a:sym typeface="Helvetica Neue"/>
              </a:rPr>
              <a:t> </a:t>
            </a:r>
            <a:endParaRPr sz="2000">
              <a:solidFill>
                <a:schemeClr val="dk1"/>
              </a:solidFill>
              <a:latin typeface="Helvetica Neue"/>
              <a:ea typeface="Helvetica Neue"/>
              <a:cs typeface="Helvetica Neue"/>
              <a:sym typeface="Helvetica Neue"/>
            </a:endParaRPr>
          </a:p>
          <a:p>
            <a:pPr indent="0" lvl="0" marL="0" rtl="0" algn="just">
              <a:lnSpc>
                <a:spcPct val="150000"/>
              </a:lnSpc>
              <a:spcBef>
                <a:spcPts val="1100"/>
              </a:spcBef>
              <a:spcAft>
                <a:spcPts val="1100"/>
              </a:spcAft>
              <a:buClr>
                <a:schemeClr val="dk1"/>
              </a:buClr>
              <a:buSzPts val="1100"/>
              <a:buFont typeface="Arial"/>
              <a:buNone/>
            </a:pPr>
            <a:r>
              <a:t/>
            </a:r>
            <a:endParaRPr sz="2000">
              <a:solidFill>
                <a:schemeClr val="dk1"/>
              </a:solidFill>
              <a:latin typeface="Didact Gothic"/>
              <a:ea typeface="Didact Gothic"/>
              <a:cs typeface="Didact Gothic"/>
              <a:sym typeface="Didact Gothic"/>
            </a:endParaRPr>
          </a:p>
        </p:txBody>
      </p:sp>
      <p:pic>
        <p:nvPicPr>
          <p:cNvPr id="959" name="Google Shape;959;p1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960" name="Google Shape;960;p120"/>
          <p:cNvGraphicFramePr/>
          <p:nvPr/>
        </p:nvGraphicFramePr>
        <p:xfrm>
          <a:off x="1447050" y="3008075"/>
          <a:ext cx="3000000" cy="3000000"/>
        </p:xfrm>
        <a:graphic>
          <a:graphicData uri="http://schemas.openxmlformats.org/drawingml/2006/table">
            <a:tbl>
              <a:tblPr>
                <a:noFill/>
                <a:tableStyleId>{9D180B69-1D50-4290-9C1C-2A610EE54720}</a:tableStyleId>
              </a:tblPr>
              <a:tblGrid>
                <a:gridCol w="6496225"/>
              </a:tblGrid>
              <a:tr h="1145175">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&lt;</a:t>
                      </a:r>
                      <a:r>
                        <a:rPr lang="en-GB" sz="1800" u="none" cap="none" strike="noStrike">
                          <a:solidFill>
                            <a:srgbClr val="E06666"/>
                          </a:solidFill>
                          <a:latin typeface="Didact Gothic"/>
                          <a:ea typeface="Didact Gothic"/>
                          <a:cs typeface="Didact Gothic"/>
                          <a:sym typeface="Didact Gothic"/>
                        </a:rPr>
                        <a:t>etiqueta</a:t>
                      </a:r>
                      <a:r>
                        <a:rPr lang="en-GB" sz="1800" u="none" cap="none" strike="noStrike">
                          <a:solidFill>
                            <a:srgbClr val="D9D9D9"/>
                          </a:solidFill>
                          <a:latin typeface="Didact Gothic"/>
                          <a:ea typeface="Didact Gothic"/>
                          <a:cs typeface="Didact Gothic"/>
                          <a:sym typeface="Didact Gothic"/>
                        </a:rPr>
                        <a:t>&gt;</a:t>
                      </a:r>
                      <a:br>
                        <a:rPr lang="en-GB" sz="1800" u="none" cap="none" strike="noStrike">
                          <a:solidFill>
                            <a:srgbClr val="D9D9D9"/>
                          </a:solidFill>
                          <a:latin typeface="Didact Gothic"/>
                          <a:ea typeface="Didact Gothic"/>
                          <a:cs typeface="Didact Gothic"/>
                          <a:sym typeface="Didact Gothic"/>
                        </a:rPr>
                      </a:br>
                      <a:r>
                        <a:rPr lang="en-GB" sz="1800" u="none" cap="none" strike="noStrike">
                          <a:solidFill>
                            <a:srgbClr val="D9D9D9"/>
                          </a:solidFill>
                          <a:latin typeface="Didact Gothic"/>
                          <a:ea typeface="Didact Gothic"/>
                          <a:cs typeface="Didact Gothic"/>
                          <a:sym typeface="Didact Gothic"/>
                        </a:rPr>
                        <a:t>  Contenido</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rgbClr val="D9D9D9"/>
                          </a:solidFill>
                          <a:latin typeface="Didact Gothic"/>
                          <a:ea typeface="Didact Gothic"/>
                          <a:cs typeface="Didact Gothic"/>
                          <a:sym typeface="Didact Gothic"/>
                        </a:rPr>
                        <a:t>&lt;/</a:t>
                      </a:r>
                      <a:r>
                        <a:rPr lang="en-GB" sz="1800" u="none" cap="none" strike="noStrike">
                          <a:solidFill>
                            <a:srgbClr val="E06666"/>
                          </a:solidFill>
                          <a:latin typeface="Didact Gothic"/>
                          <a:ea typeface="Didact Gothic"/>
                          <a:cs typeface="Didact Gothic"/>
                          <a:sym typeface="Didact Gothic"/>
                        </a:rPr>
                        <a:t>etiqueta</a:t>
                      </a:r>
                      <a:r>
                        <a:rPr lang="en-GB" sz="1800" u="none" cap="none" strike="noStrike">
                          <a:solidFill>
                            <a:srgbClr val="D9D9D9"/>
                          </a:solidFill>
                          <a:latin typeface="Didact Gothic"/>
                          <a:ea typeface="Didact Gothic"/>
                          <a:cs typeface="Didact Gothic"/>
                          <a:sym typeface="Didact Gothic"/>
                        </a:rPr>
                        <a:t>&gt;</a:t>
                      </a:r>
                      <a:endParaRPr sz="18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21"/>
          <p:cNvSpPr txBox="1"/>
          <p:nvPr>
            <p:ph type="title"/>
          </p:nvPr>
        </p:nvSpPr>
        <p:spPr>
          <a:xfrm>
            <a:off x="988200" y="322975"/>
            <a:ext cx="7167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n-GB" sz="4500">
                <a:solidFill>
                  <a:srgbClr val="000000"/>
                </a:solidFill>
                <a:latin typeface="Anton"/>
                <a:ea typeface="Anton"/>
                <a:cs typeface="Anton"/>
                <a:sym typeface="Anton"/>
              </a:rPr>
              <a:t>ATRIBUTOS DE LAS ETIQUETAS</a:t>
            </a:r>
            <a:endParaRPr i="1" sz="4500">
              <a:solidFill>
                <a:srgbClr val="000000"/>
              </a:solidFill>
              <a:latin typeface="Anton"/>
              <a:ea typeface="Anton"/>
              <a:cs typeface="Anton"/>
              <a:sym typeface="Anton"/>
            </a:endParaRPr>
          </a:p>
        </p:txBody>
      </p:sp>
      <p:pic>
        <p:nvPicPr>
          <p:cNvPr id="966" name="Google Shape;966;p1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967" name="Google Shape;967;p121"/>
          <p:cNvGraphicFramePr/>
          <p:nvPr/>
        </p:nvGraphicFramePr>
        <p:xfrm>
          <a:off x="2875100" y="3446325"/>
          <a:ext cx="3000000" cy="3000000"/>
        </p:xfrm>
        <a:graphic>
          <a:graphicData uri="http://schemas.openxmlformats.org/drawingml/2006/table">
            <a:tbl>
              <a:tblPr>
                <a:noFill/>
                <a:tableStyleId>{9D180B69-1D50-4290-9C1C-2A610EE54720}</a:tableStyleId>
              </a:tblPr>
              <a:tblGrid>
                <a:gridCol w="3393800"/>
              </a:tblGrid>
              <a:tr h="1304250">
                <a:tc>
                  <a:txBody>
                    <a:bodyPr/>
                    <a:lstStyle/>
                    <a:p>
                      <a:pPr indent="0" lvl="0" marL="0" marR="0" rtl="0" algn="l">
                        <a:lnSpc>
                          <a:spcPct val="100000"/>
                        </a:lnSpc>
                        <a:spcBef>
                          <a:spcPts val="0"/>
                        </a:spcBef>
                        <a:spcAft>
                          <a:spcPts val="0"/>
                        </a:spcAft>
                        <a:buClr>
                          <a:srgbClr val="000000"/>
                        </a:buClr>
                        <a:buSzPts val="1800"/>
                        <a:buFont typeface="Arial"/>
                        <a:buNone/>
                      </a:pPr>
                      <a:r>
                        <a:rPr lang="en-GB" sz="2000" u="none" cap="none" strike="noStrike">
                          <a:solidFill>
                            <a:srgbClr val="D9D9D9"/>
                          </a:solidFill>
                          <a:latin typeface="Didact Gothic"/>
                          <a:ea typeface="Didact Gothic"/>
                          <a:cs typeface="Didact Gothic"/>
                          <a:sym typeface="Didact Gothic"/>
                        </a:rPr>
                        <a:t>&lt;</a:t>
                      </a:r>
                      <a:r>
                        <a:rPr lang="en-GB" sz="2000" u="none" cap="none" strike="noStrike">
                          <a:solidFill>
                            <a:srgbClr val="E06666"/>
                          </a:solidFill>
                          <a:latin typeface="Didact Gothic"/>
                          <a:ea typeface="Didact Gothic"/>
                          <a:cs typeface="Didact Gothic"/>
                          <a:sym typeface="Didact Gothic"/>
                        </a:rPr>
                        <a:t>etiqueta </a:t>
                      </a:r>
                      <a:r>
                        <a:rPr lang="en-GB" sz="2000" u="none" cap="none" strike="noStrike">
                          <a:solidFill>
                            <a:srgbClr val="FF9900"/>
                          </a:solidFill>
                          <a:latin typeface="Didact Gothic"/>
                          <a:ea typeface="Didact Gothic"/>
                          <a:cs typeface="Didact Gothic"/>
                          <a:sym typeface="Didact Gothic"/>
                        </a:rPr>
                        <a:t>atributo</a:t>
                      </a:r>
                      <a:r>
                        <a:rPr lang="en-GB" sz="2000" u="none" cap="none" strike="noStrike">
                          <a:solidFill>
                            <a:srgbClr val="E06666"/>
                          </a:solidFill>
                          <a:latin typeface="Didact Gothic"/>
                          <a:ea typeface="Didact Gothic"/>
                          <a:cs typeface="Didact Gothic"/>
                          <a:sym typeface="Didact Gothic"/>
                        </a:rPr>
                        <a:t>=</a:t>
                      </a:r>
                      <a:r>
                        <a:rPr lang="en-GB" sz="2000">
                          <a:solidFill>
                            <a:srgbClr val="93C47D"/>
                          </a:solidFill>
                          <a:latin typeface="Didact Gothic"/>
                          <a:ea typeface="Didact Gothic"/>
                          <a:cs typeface="Didact Gothic"/>
                          <a:sym typeface="Didact Gothic"/>
                        </a:rPr>
                        <a:t>”</a:t>
                      </a:r>
                      <a:r>
                        <a:rPr lang="en-GB" sz="2000" u="none" cap="none" strike="noStrike">
                          <a:solidFill>
                            <a:srgbClr val="93C47D"/>
                          </a:solidFill>
                          <a:latin typeface="Didact Gothic"/>
                          <a:ea typeface="Didact Gothic"/>
                          <a:cs typeface="Didact Gothic"/>
                          <a:sym typeface="Didact Gothic"/>
                        </a:rPr>
                        <a:t>valor”</a:t>
                      </a:r>
                      <a:r>
                        <a:rPr lang="en-GB" sz="2000" u="none" cap="none" strike="noStrike">
                          <a:solidFill>
                            <a:srgbClr val="D9D9D9"/>
                          </a:solidFill>
                          <a:latin typeface="Didact Gothic"/>
                          <a:ea typeface="Didact Gothic"/>
                          <a:cs typeface="Didact Gothic"/>
                          <a:sym typeface="Didact Gothic"/>
                        </a:rPr>
                        <a:t>&gt;</a:t>
                      </a:r>
                      <a:br>
                        <a:rPr lang="en-GB" sz="2000" u="none" cap="none" strike="noStrike">
                          <a:solidFill>
                            <a:srgbClr val="D9D9D9"/>
                          </a:solidFill>
                          <a:latin typeface="Didact Gothic"/>
                          <a:ea typeface="Didact Gothic"/>
                          <a:cs typeface="Didact Gothic"/>
                          <a:sym typeface="Didact Gothic"/>
                        </a:rPr>
                      </a:br>
                      <a:r>
                        <a:rPr lang="en-GB" sz="2000" u="none" cap="none" strike="noStrike">
                          <a:solidFill>
                            <a:srgbClr val="D9D9D9"/>
                          </a:solidFill>
                          <a:latin typeface="Didact Gothic"/>
                          <a:ea typeface="Didact Gothic"/>
                          <a:cs typeface="Didact Gothic"/>
                          <a:sym typeface="Didact Gothic"/>
                        </a:rPr>
                        <a:t>  Contenido</a:t>
                      </a:r>
                      <a:endParaRPr sz="20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n-GB" sz="2000" u="none" cap="none" strike="noStrike">
                          <a:solidFill>
                            <a:srgbClr val="D9D9D9"/>
                          </a:solidFill>
                          <a:latin typeface="Didact Gothic"/>
                          <a:ea typeface="Didact Gothic"/>
                          <a:cs typeface="Didact Gothic"/>
                          <a:sym typeface="Didact Gothic"/>
                        </a:rPr>
                        <a:t>&lt;/</a:t>
                      </a:r>
                      <a:r>
                        <a:rPr lang="en-GB" sz="2000" u="none" cap="none" strike="noStrike">
                          <a:solidFill>
                            <a:srgbClr val="E06666"/>
                          </a:solidFill>
                          <a:latin typeface="Didact Gothic"/>
                          <a:ea typeface="Didact Gothic"/>
                          <a:cs typeface="Didact Gothic"/>
                          <a:sym typeface="Didact Gothic"/>
                        </a:rPr>
                        <a:t>etiqueta</a:t>
                      </a:r>
                      <a:r>
                        <a:rPr lang="en-GB" sz="2000" u="none" cap="none" strike="noStrike">
                          <a:solidFill>
                            <a:srgbClr val="D9D9D9"/>
                          </a:solidFill>
                          <a:latin typeface="Didact Gothic"/>
                          <a:ea typeface="Didact Gothic"/>
                          <a:cs typeface="Didact Gothic"/>
                          <a:sym typeface="Didact Gothic"/>
                        </a:rPr>
                        <a:t>&gt;</a:t>
                      </a:r>
                      <a:endParaRPr sz="20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968" name="Google Shape;968;p121"/>
          <p:cNvSpPr txBox="1"/>
          <p:nvPr/>
        </p:nvSpPr>
        <p:spPr>
          <a:xfrm>
            <a:off x="91050" y="895675"/>
            <a:ext cx="8961900" cy="23943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n-GB" sz="1900" u="none" cap="none" strike="noStrike">
                <a:solidFill>
                  <a:srgbClr val="000000"/>
                </a:solidFill>
                <a:latin typeface="Helvetica Neue"/>
                <a:ea typeface="Helvetica Neue"/>
                <a:cs typeface="Helvetica Neue"/>
                <a:sym typeface="Helvetica Neue"/>
              </a:rPr>
              <a:t>Todas las etiquetas aceptan atributos, esto es, </a:t>
            </a:r>
            <a:r>
              <a:rPr b="0" i="0" lang="en-GB" sz="1900" u="none" cap="none" strike="noStrike">
                <a:solidFill>
                  <a:srgbClr val="000000"/>
                </a:solidFill>
                <a:highlight>
                  <a:srgbClr val="E0FF00"/>
                </a:highlight>
                <a:latin typeface="Helvetica Neue"/>
                <a:ea typeface="Helvetica Neue"/>
                <a:cs typeface="Helvetica Neue"/>
                <a:sym typeface="Helvetica Neue"/>
              </a:rPr>
              <a:t>cualquier característica que pueda ser diferente entre una etiqueta y la otra.</a:t>
            </a:r>
            <a:r>
              <a:rPr b="0" i="0" lang="en-GB" sz="1900" u="none" cap="none" strike="noStrike">
                <a:solidFill>
                  <a:srgbClr val="000000"/>
                </a:solidFill>
                <a:latin typeface="Helvetica Neue"/>
                <a:ea typeface="Helvetica Neue"/>
                <a:cs typeface="Helvetica Neue"/>
                <a:sym typeface="Helvetica Neue"/>
              </a:rPr>
              <a:t>  El valor que tendrá va entre comillas. </a:t>
            </a:r>
            <a:endParaRPr b="0" i="0" sz="1900" u="none" cap="none" strike="noStrike">
              <a:solidFill>
                <a:srgbClr val="000000"/>
              </a:solidFill>
              <a:latin typeface="Helvetica Neue"/>
              <a:ea typeface="Helvetica Neue"/>
              <a:cs typeface="Helvetica Neue"/>
              <a:sym typeface="Helvetica Neue"/>
            </a:endParaRPr>
          </a:p>
          <a:p>
            <a:pPr indent="0" lvl="0" marL="0" marR="0" rtl="0" algn="ctr">
              <a:lnSpc>
                <a:spcPct val="150000"/>
              </a:lnSpc>
              <a:spcBef>
                <a:spcPts val="0"/>
              </a:spcBef>
              <a:spcAft>
                <a:spcPts val="0"/>
              </a:spcAft>
              <a:buClr>
                <a:srgbClr val="000000"/>
              </a:buClr>
              <a:buSzPts val="1800"/>
              <a:buFont typeface="Arial"/>
              <a:buNone/>
            </a:pPr>
            <a:r>
              <a:rPr b="0" i="0" lang="en-GB" sz="1900" u="none" cap="none" strike="noStrike">
                <a:solidFill>
                  <a:srgbClr val="000000"/>
                </a:solidFill>
                <a:latin typeface="Helvetica Neue"/>
                <a:ea typeface="Helvetica Neue"/>
                <a:cs typeface="Helvetica Neue"/>
                <a:sym typeface="Helvetica Neue"/>
              </a:rPr>
              <a:t>Cada una puede tener más de un atributo, separados entre sí por espacios. Los mismos sólo van en la de apertura. </a:t>
            </a:r>
            <a:endParaRPr b="0" i="0" sz="19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22"/>
          <p:cNvSpPr txBox="1"/>
          <p:nvPr>
            <p:ph type="title"/>
          </p:nvPr>
        </p:nvSpPr>
        <p:spPr>
          <a:xfrm>
            <a:off x="1529850" y="294050"/>
            <a:ext cx="6084300" cy="630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n-GB" sz="4500">
                <a:solidFill>
                  <a:srgbClr val="000000"/>
                </a:solidFill>
                <a:latin typeface="Anton"/>
                <a:ea typeface="Anton"/>
                <a:cs typeface="Anton"/>
                <a:sym typeface="Anton"/>
              </a:rPr>
              <a:t>ANIDAR</a:t>
            </a:r>
            <a:r>
              <a:rPr i="1" lang="en-GB" sz="3000">
                <a:latin typeface="Anton"/>
                <a:ea typeface="Anton"/>
                <a:cs typeface="Anton"/>
                <a:sym typeface="Anton"/>
              </a:rPr>
              <a:t> </a:t>
            </a:r>
            <a:r>
              <a:rPr i="1" lang="en-GB" sz="4500">
                <a:solidFill>
                  <a:srgbClr val="000000"/>
                </a:solidFill>
                <a:latin typeface="Anton"/>
                <a:ea typeface="Anton"/>
                <a:cs typeface="Anton"/>
                <a:sym typeface="Anton"/>
              </a:rPr>
              <a:t>ETIQUETAS</a:t>
            </a:r>
            <a:endParaRPr i="1" sz="3000"/>
          </a:p>
        </p:txBody>
      </p:sp>
      <p:sp>
        <p:nvSpPr>
          <p:cNvPr id="974" name="Google Shape;974;p122"/>
          <p:cNvSpPr txBox="1"/>
          <p:nvPr>
            <p:ph idx="1" type="body"/>
          </p:nvPr>
        </p:nvSpPr>
        <p:spPr>
          <a:xfrm>
            <a:off x="355200" y="1245600"/>
            <a:ext cx="8433600" cy="1447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GB">
                <a:solidFill>
                  <a:schemeClr val="dk1"/>
                </a:solidFill>
                <a:latin typeface="Helvetica Neue"/>
                <a:ea typeface="Helvetica Neue"/>
                <a:cs typeface="Helvetica Neue"/>
                <a:sym typeface="Helvetica Neue"/>
              </a:rPr>
              <a:t>Es posible meter una etiqueta dentro de la otra, de hecho, esto es más común de lo que parece. Lo más importante es tener presente que </a:t>
            </a:r>
            <a:r>
              <a:rPr lang="en-GB">
                <a:solidFill>
                  <a:schemeClr val="dk1"/>
                </a:solidFill>
                <a:highlight>
                  <a:srgbClr val="E0FF00"/>
                </a:highlight>
                <a:latin typeface="Helvetica Neue"/>
                <a:ea typeface="Helvetica Neue"/>
                <a:cs typeface="Helvetica Neue"/>
                <a:sym typeface="Helvetica Neue"/>
              </a:rPr>
              <a:t>siempre se cierran en orden inverso a la apertura.</a:t>
            </a:r>
            <a:endParaRPr>
              <a:solidFill>
                <a:schemeClr val="dk1"/>
              </a:solidFill>
              <a:highlight>
                <a:srgbClr val="E0FF00"/>
              </a:highlight>
              <a:latin typeface="Helvetica Neue"/>
              <a:ea typeface="Helvetica Neue"/>
              <a:cs typeface="Helvetica Neue"/>
              <a:sym typeface="Helvetica Neue"/>
            </a:endParaRPr>
          </a:p>
          <a:p>
            <a:pPr indent="0" lvl="0" marL="0" rtl="0" algn="ctr">
              <a:lnSpc>
                <a:spcPct val="150000"/>
              </a:lnSpc>
              <a:spcBef>
                <a:spcPts val="1100"/>
              </a:spcBef>
              <a:spcAft>
                <a:spcPts val="1100"/>
              </a:spcAft>
              <a:buClr>
                <a:schemeClr val="dk1"/>
              </a:buClr>
              <a:buSzPts val="1100"/>
              <a:buFont typeface="Arial"/>
              <a:buNone/>
            </a:pPr>
            <a:r>
              <a:t/>
            </a:r>
            <a:endParaRPr>
              <a:solidFill>
                <a:schemeClr val="dk1"/>
              </a:solidFill>
              <a:latin typeface="Didact Gothic"/>
              <a:ea typeface="Didact Gothic"/>
              <a:cs typeface="Didact Gothic"/>
              <a:sym typeface="Didact Gothic"/>
            </a:endParaRPr>
          </a:p>
        </p:txBody>
      </p:sp>
      <p:pic>
        <p:nvPicPr>
          <p:cNvPr id="975" name="Google Shape;975;p1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76" name="Google Shape;976;p122"/>
          <p:cNvPicPr preferRelativeResize="0"/>
          <p:nvPr/>
        </p:nvPicPr>
        <p:blipFill rotWithShape="1">
          <a:blip r:embed="rId4">
            <a:alphaModFix/>
          </a:blip>
          <a:srcRect b="0" l="0" r="0" t="0"/>
          <a:stretch/>
        </p:blipFill>
        <p:spPr>
          <a:xfrm>
            <a:off x="1374275" y="2556850"/>
            <a:ext cx="6250151" cy="19207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23"/>
          <p:cNvSpPr txBox="1"/>
          <p:nvPr>
            <p:ph type="title"/>
          </p:nvPr>
        </p:nvSpPr>
        <p:spPr>
          <a:xfrm>
            <a:off x="1640700" y="409825"/>
            <a:ext cx="5862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n-GB" sz="3800">
                <a:solidFill>
                  <a:srgbClr val="000000"/>
                </a:solidFill>
                <a:latin typeface="Anton"/>
                <a:ea typeface="Anton"/>
                <a:cs typeface="Anton"/>
                <a:sym typeface="Anton"/>
              </a:rPr>
              <a:t>SINTAXIS DEL CÓDIGO</a:t>
            </a:r>
            <a:endParaRPr i="1" sz="2300"/>
          </a:p>
        </p:txBody>
      </p:sp>
      <p:sp>
        <p:nvSpPr>
          <p:cNvPr id="982" name="Google Shape;982;p123"/>
          <p:cNvSpPr txBox="1"/>
          <p:nvPr>
            <p:ph idx="1" type="body"/>
          </p:nvPr>
        </p:nvSpPr>
        <p:spPr>
          <a:xfrm>
            <a:off x="605400" y="1741450"/>
            <a:ext cx="7530000" cy="166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2400">
                <a:solidFill>
                  <a:schemeClr val="dk1"/>
                </a:solidFill>
                <a:latin typeface="Helvetica Neue"/>
                <a:ea typeface="Helvetica Neue"/>
                <a:cs typeface="Helvetica Neue"/>
                <a:sym typeface="Helvetica Neue"/>
              </a:rPr>
              <a:t>Orden dentro del código:</a:t>
            </a:r>
            <a:endParaRPr sz="2400">
              <a:solidFill>
                <a:schemeClr val="dk1"/>
              </a:solidFill>
              <a:latin typeface="Helvetica Neue"/>
              <a:ea typeface="Helvetica Neue"/>
              <a:cs typeface="Helvetica Neue"/>
              <a:sym typeface="Helvetica Neue"/>
            </a:endParaRPr>
          </a:p>
          <a:p>
            <a:pPr indent="-381000" lvl="0" marL="457200" rtl="0" algn="l">
              <a:lnSpc>
                <a:spcPct val="115000"/>
              </a:lnSpc>
              <a:spcBef>
                <a:spcPts val="1100"/>
              </a:spcBef>
              <a:spcAft>
                <a:spcPts val="0"/>
              </a:spcAft>
              <a:buClr>
                <a:srgbClr val="3CEFAB"/>
              </a:buClr>
              <a:buSzPts val="2400"/>
              <a:buFont typeface="Helvetica Neue"/>
              <a:buChar char="●"/>
            </a:pPr>
            <a:r>
              <a:rPr lang="en-GB" sz="2400">
                <a:solidFill>
                  <a:schemeClr val="dk1"/>
                </a:solidFill>
                <a:latin typeface="Helvetica Neue"/>
                <a:ea typeface="Helvetica Neue"/>
                <a:cs typeface="Helvetica Neue"/>
                <a:sym typeface="Helvetica Neue"/>
              </a:rPr>
              <a:t>Manejo de tabulaciones.</a:t>
            </a:r>
            <a:endParaRPr sz="2400">
              <a:solidFill>
                <a:schemeClr val="dk1"/>
              </a:solidFill>
              <a:latin typeface="Helvetica Neue"/>
              <a:ea typeface="Helvetica Neue"/>
              <a:cs typeface="Helvetica Neue"/>
              <a:sym typeface="Helvetica Neue"/>
            </a:endParaRPr>
          </a:p>
          <a:p>
            <a:pPr indent="-381000" lvl="0" marL="457200" rtl="0" algn="l">
              <a:lnSpc>
                <a:spcPct val="115000"/>
              </a:lnSpc>
              <a:spcBef>
                <a:spcPts val="0"/>
              </a:spcBef>
              <a:spcAft>
                <a:spcPts val="0"/>
              </a:spcAft>
              <a:buClr>
                <a:srgbClr val="3CEFAB"/>
              </a:buClr>
              <a:buSzPts val="2400"/>
              <a:buFont typeface="Helvetica Neue"/>
              <a:buChar char="●"/>
            </a:pPr>
            <a:r>
              <a:rPr lang="en-GB" sz="2400">
                <a:solidFill>
                  <a:schemeClr val="dk1"/>
                </a:solidFill>
                <a:latin typeface="Helvetica Neue"/>
                <a:ea typeface="Helvetica Neue"/>
                <a:cs typeface="Helvetica Neue"/>
                <a:sym typeface="Helvetica Neue"/>
              </a:rPr>
              <a:t>Bloques de código.</a:t>
            </a:r>
            <a:endParaRPr sz="2400">
              <a:solidFill>
                <a:schemeClr val="dk1"/>
              </a:solidFill>
              <a:latin typeface="Helvetica Neue"/>
              <a:ea typeface="Helvetica Neue"/>
              <a:cs typeface="Helvetica Neue"/>
              <a:sym typeface="Helvetica Neue"/>
            </a:endParaRPr>
          </a:p>
        </p:txBody>
      </p:sp>
      <p:pic>
        <p:nvPicPr>
          <p:cNvPr id="983" name="Google Shape;983;p12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pic>
        <p:nvPicPr>
          <p:cNvPr id="988" name="Google Shape;988;p12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89" name="Google Shape;989;p124"/>
          <p:cNvSpPr txBox="1"/>
          <p:nvPr>
            <p:ph type="title"/>
          </p:nvPr>
        </p:nvSpPr>
        <p:spPr>
          <a:xfrm>
            <a:off x="1298850" y="239675"/>
            <a:ext cx="6546300" cy="342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n-GB" sz="3800">
                <a:solidFill>
                  <a:srgbClr val="000000"/>
                </a:solidFill>
                <a:latin typeface="Anton"/>
                <a:ea typeface="Anton"/>
                <a:cs typeface="Anton"/>
                <a:sym typeface="Anton"/>
              </a:rPr>
              <a:t>ETIQUETAS CERRADAS Y ABIERTAS</a:t>
            </a:r>
            <a:endParaRPr i="1" sz="3800">
              <a:solidFill>
                <a:srgbClr val="000000"/>
              </a:solidFill>
              <a:latin typeface="Anton"/>
              <a:ea typeface="Anton"/>
              <a:cs typeface="Anton"/>
              <a:sym typeface="Anton"/>
            </a:endParaRPr>
          </a:p>
        </p:txBody>
      </p:sp>
      <p:sp>
        <p:nvSpPr>
          <p:cNvPr id="990" name="Google Shape;990;p124"/>
          <p:cNvSpPr txBox="1"/>
          <p:nvPr/>
        </p:nvSpPr>
        <p:spPr>
          <a:xfrm>
            <a:off x="676025" y="1190725"/>
            <a:ext cx="7682700" cy="2191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0" lang="en-GB" sz="1600" u="none" cap="none" strike="noStrike">
                <a:solidFill>
                  <a:schemeClr val="dk1"/>
                </a:solidFill>
                <a:latin typeface="Helvetica Neue"/>
                <a:ea typeface="Helvetica Neue"/>
                <a:cs typeface="Helvetica Neue"/>
                <a:sym typeface="Helvetica Neue"/>
              </a:rPr>
              <a:t>Las cerradas encierran un contenido, por lo general texto, mientras que las abiertas sirven, entre otras cosas, para incluir elementos como imágenes, líneas, entre otros.</a:t>
            </a:r>
            <a:endParaRPr b="0" i="0" sz="16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1100"/>
              </a:spcBef>
              <a:spcAft>
                <a:spcPts val="0"/>
              </a:spcAft>
              <a:buNone/>
            </a:pPr>
            <a:r>
              <a:rPr b="0" i="0" lang="en-GB" sz="1600" u="none" cap="none" strike="noStrike">
                <a:solidFill>
                  <a:schemeClr val="dk1"/>
                </a:solidFill>
                <a:latin typeface="Helvetica Neue"/>
                <a:ea typeface="Helvetica Neue"/>
                <a:cs typeface="Helvetica Neue"/>
                <a:sym typeface="Helvetica Neue"/>
              </a:rPr>
              <a:t>En el ejemplo tenemos una etiqueta cerrada llamada Párrafo, que engloba un texto y una etiqueta abierta para incluir una línea horizontal. El signo “/” se utiliza para las etiquetas de cierre. En estas últimas se pone a continuación del signo “&lt;”, mientras que en las abiertas delante del signo “&gt;”.</a:t>
            </a:r>
            <a:endParaRPr b="0" i="0" sz="1700" u="none" cap="none" strike="noStrike">
              <a:solidFill>
                <a:schemeClr val="dk1"/>
              </a:solidFill>
              <a:latin typeface="Helvetica Neue"/>
              <a:ea typeface="Helvetica Neue"/>
              <a:cs typeface="Helvetica Neue"/>
              <a:sym typeface="Helvetica Neue"/>
            </a:endParaRPr>
          </a:p>
        </p:txBody>
      </p:sp>
      <p:graphicFrame>
        <p:nvGraphicFramePr>
          <p:cNvPr id="991" name="Google Shape;991;p124"/>
          <p:cNvGraphicFramePr/>
          <p:nvPr/>
        </p:nvGraphicFramePr>
        <p:xfrm>
          <a:off x="367238" y="3518900"/>
          <a:ext cx="3000000" cy="3000000"/>
        </p:xfrm>
        <a:graphic>
          <a:graphicData uri="http://schemas.openxmlformats.org/drawingml/2006/table">
            <a:tbl>
              <a:tblPr>
                <a:noFill/>
                <a:tableStyleId>{9D180B69-1D50-4290-9C1C-2A610EE54720}</a:tableStyleId>
              </a:tblPr>
              <a:tblGrid>
                <a:gridCol w="8409500"/>
              </a:tblGrid>
              <a:tr h="1140725">
                <a:tc>
                  <a:txBody>
                    <a:bodyPr/>
                    <a:lstStyle/>
                    <a:p>
                      <a:pPr indent="0" lvl="0" marL="0" marR="0" rtl="0" algn="l">
                        <a:lnSpc>
                          <a:spcPct val="100000"/>
                        </a:lnSpc>
                        <a:spcBef>
                          <a:spcPts val="0"/>
                        </a:spcBef>
                        <a:spcAft>
                          <a:spcPts val="0"/>
                        </a:spcAft>
                        <a:buClr>
                          <a:srgbClr val="000000"/>
                        </a:buClr>
                        <a:buSzPts val="1800"/>
                        <a:buFont typeface="Arial"/>
                        <a:buNone/>
                      </a:pPr>
                      <a:r>
                        <a:rPr lang="en-GB" sz="2000" u="none" cap="none" strike="noStrike">
                          <a:solidFill>
                            <a:srgbClr val="CCCCCC"/>
                          </a:solidFill>
                          <a:latin typeface="Helvetica Neue"/>
                          <a:ea typeface="Helvetica Neue"/>
                          <a:cs typeface="Helvetica Neue"/>
                          <a:sym typeface="Helvetica Neue"/>
                        </a:rPr>
                        <a:t>&lt;</a:t>
                      </a:r>
                      <a:r>
                        <a:rPr lang="en-GB" sz="2000" u="none" cap="none" strike="noStrike">
                          <a:solidFill>
                            <a:srgbClr val="E06666"/>
                          </a:solidFill>
                          <a:latin typeface="Helvetica Neue"/>
                          <a:ea typeface="Helvetica Neue"/>
                          <a:cs typeface="Helvetica Neue"/>
                          <a:sym typeface="Helvetica Neue"/>
                        </a:rPr>
                        <a:t>p</a:t>
                      </a:r>
                      <a:r>
                        <a:rPr lang="en-GB" sz="2000" u="none" cap="none" strike="noStrike">
                          <a:solidFill>
                            <a:srgbClr val="CCCCCC"/>
                          </a:solidFill>
                          <a:latin typeface="Helvetica Neue"/>
                          <a:ea typeface="Helvetica Neue"/>
                          <a:cs typeface="Helvetica Neue"/>
                          <a:sym typeface="Helvetica Neue"/>
                        </a:rPr>
                        <a:t>&gt;Este es un párrafo con texto en su interior - Etiqueta Cerrada &lt;/</a:t>
                      </a:r>
                      <a:r>
                        <a:rPr lang="en-GB" sz="2000" u="none" cap="none" strike="noStrike">
                          <a:solidFill>
                            <a:srgbClr val="E06666"/>
                          </a:solidFill>
                          <a:latin typeface="Helvetica Neue"/>
                          <a:ea typeface="Helvetica Neue"/>
                          <a:cs typeface="Helvetica Neue"/>
                          <a:sym typeface="Helvetica Neue"/>
                        </a:rPr>
                        <a:t>p</a:t>
                      </a:r>
                      <a:r>
                        <a:rPr lang="en-GB" sz="2000" u="none" cap="none" strike="noStrike">
                          <a:solidFill>
                            <a:srgbClr val="CCCCCC"/>
                          </a:solidFill>
                          <a:latin typeface="Helvetica Neue"/>
                          <a:ea typeface="Helvetica Neue"/>
                          <a:cs typeface="Helvetica Neue"/>
                          <a:sym typeface="Helvetica Neue"/>
                        </a:rPr>
                        <a:t>&gt;</a:t>
                      </a:r>
                      <a:endParaRPr sz="2000" u="none" cap="none" strike="noStrike">
                        <a:solidFill>
                          <a:srgbClr val="CCCCCC"/>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t/>
                      </a:r>
                      <a:endParaRPr sz="2000" u="none" cap="none" strike="noStrike">
                        <a:solidFill>
                          <a:srgbClr val="CCCCCC"/>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n-GB" sz="2000" u="none" cap="none" strike="noStrike">
                          <a:solidFill>
                            <a:srgbClr val="CCCCCC"/>
                          </a:solidFill>
                          <a:latin typeface="Helvetica Neue"/>
                          <a:ea typeface="Helvetica Neue"/>
                          <a:cs typeface="Helvetica Neue"/>
                          <a:sym typeface="Helvetica Neue"/>
                        </a:rPr>
                        <a:t>&lt;</a:t>
                      </a:r>
                      <a:r>
                        <a:rPr lang="en-GB" sz="2000" u="none" cap="none" strike="noStrike">
                          <a:solidFill>
                            <a:srgbClr val="E06666"/>
                          </a:solidFill>
                          <a:latin typeface="Helvetica Neue"/>
                          <a:ea typeface="Helvetica Neue"/>
                          <a:cs typeface="Helvetica Neue"/>
                          <a:sym typeface="Helvetica Neue"/>
                        </a:rPr>
                        <a:t>hr</a:t>
                      </a:r>
                      <a:r>
                        <a:rPr lang="en-GB" sz="2000" u="none" cap="none" strike="noStrike">
                          <a:solidFill>
                            <a:srgbClr val="CCCCCC"/>
                          </a:solidFill>
                          <a:latin typeface="Helvetica Neue"/>
                          <a:ea typeface="Helvetica Neue"/>
                          <a:cs typeface="Helvetica Neue"/>
                          <a:sym typeface="Helvetica Neue"/>
                        </a:rPr>
                        <a:t>/&gt; &lt;!-- Esto es una línea horizontal - Etiqueta abierta --&gt;</a:t>
                      </a:r>
                      <a:endParaRPr sz="2000" u="none" cap="none" strike="noStrike">
                        <a:solidFill>
                          <a:srgbClr val="666666"/>
                        </a:solidFill>
                        <a:latin typeface="Helvetica Neue"/>
                        <a:ea typeface="Helvetica Neue"/>
                        <a:cs typeface="Helvetica Neue"/>
                        <a:sym typeface="Helvetica Neue"/>
                      </a:endParaRPr>
                    </a:p>
                  </a:txBody>
                  <a:tcPr marT="63500" marB="63500" marR="63500" marL="63500">
                    <a:solidFill>
                      <a:srgbClr val="0C343D"/>
                    </a:solidFill>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995" name="Shape 995"/>
        <p:cNvGrpSpPr/>
        <p:nvPr/>
      </p:nvGrpSpPr>
      <p:grpSpPr>
        <a:xfrm>
          <a:off x="0" y="0"/>
          <a:ext cx="0" cy="0"/>
          <a:chOff x="0" y="0"/>
          <a:chExt cx="0" cy="0"/>
        </a:xfrm>
      </p:grpSpPr>
      <p:sp>
        <p:nvSpPr>
          <p:cNvPr id="996" name="Google Shape;996;p125"/>
          <p:cNvSpPr txBox="1"/>
          <p:nvPr/>
        </p:nvSpPr>
        <p:spPr>
          <a:xfrm>
            <a:off x="852150" y="2636863"/>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a:ea typeface="Lato"/>
              <a:cs typeface="Lato"/>
              <a:sym typeface="Lato"/>
            </a:endParaRPr>
          </a:p>
        </p:txBody>
      </p:sp>
      <p:sp>
        <p:nvSpPr>
          <p:cNvPr id="997" name="Google Shape;997;p125"/>
          <p:cNvSpPr txBox="1"/>
          <p:nvPr/>
        </p:nvSpPr>
        <p:spPr>
          <a:xfrm>
            <a:off x="1614175" y="2636875"/>
            <a:ext cx="6078000" cy="2073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3500"/>
              <a:buFont typeface="Arial"/>
              <a:buNone/>
            </a:pPr>
            <a:r>
              <a:rPr b="0" i="1" lang="en-GB" sz="3500" u="none" cap="none" strike="noStrike">
                <a:solidFill>
                  <a:schemeClr val="dk1"/>
                </a:solidFill>
                <a:latin typeface="Anton"/>
                <a:ea typeface="Anton"/>
                <a:cs typeface="Anton"/>
                <a:sym typeface="Anton"/>
              </a:rPr>
              <a:t>ETIQUETAS ABIERTAS EN HTML5</a:t>
            </a:r>
            <a:endParaRPr b="0" i="1" sz="3500" u="none" cap="none" strike="noStrike">
              <a:solidFill>
                <a:schemeClr val="dk1"/>
              </a:solidFill>
              <a:latin typeface="Anton"/>
              <a:ea typeface="Anton"/>
              <a:cs typeface="Anton"/>
              <a:sym typeface="Anton"/>
            </a:endParaRPr>
          </a:p>
          <a:p>
            <a:pPr indent="0" lvl="0" marL="0" marR="0" rtl="0" algn="ctr">
              <a:lnSpc>
                <a:spcPct val="150000"/>
              </a:lnSpc>
              <a:spcBef>
                <a:spcPts val="1100"/>
              </a:spcBef>
              <a:spcAft>
                <a:spcPts val="0"/>
              </a:spcAft>
              <a:buClr>
                <a:schemeClr val="dk1"/>
              </a:buClr>
              <a:buSzPts val="1800"/>
              <a:buFont typeface="Arial"/>
              <a:buNone/>
            </a:pPr>
            <a:r>
              <a:rPr b="0" lang="en-GB" sz="1800" u="none" cap="none" strike="noStrike">
                <a:solidFill>
                  <a:schemeClr val="dk1"/>
                </a:solidFill>
                <a:latin typeface="Helvetica Neue"/>
                <a:ea typeface="Helvetica Neue"/>
                <a:cs typeface="Helvetica Neue"/>
                <a:sym typeface="Helvetica Neue"/>
              </a:rPr>
              <a:t>Ya no es una obligación poner el signo </a:t>
            </a:r>
            <a:r>
              <a:rPr b="1" lang="en-GB" sz="1800" u="none" cap="none" strike="noStrike">
                <a:solidFill>
                  <a:schemeClr val="dk1"/>
                </a:solidFill>
                <a:latin typeface="Helvetica Neue"/>
                <a:ea typeface="Helvetica Neue"/>
                <a:cs typeface="Helvetica Neue"/>
                <a:sym typeface="Helvetica Neue"/>
              </a:rPr>
              <a:t>“ / ”</a:t>
            </a:r>
            <a:r>
              <a:rPr b="0" lang="en-GB" sz="1800" u="none" cap="none" strike="noStrike">
                <a:solidFill>
                  <a:schemeClr val="dk1"/>
                </a:solidFill>
                <a:latin typeface="Helvetica Neue"/>
                <a:ea typeface="Helvetica Neue"/>
                <a:cs typeface="Helvetica Neue"/>
                <a:sym typeface="Helvetica Neue"/>
              </a:rPr>
              <a:t>.  Por ejemplo, </a:t>
            </a:r>
            <a:r>
              <a:rPr b="1" lang="en-GB" sz="1800" u="none" cap="none" strike="noStrike">
                <a:solidFill>
                  <a:schemeClr val="dk1"/>
                </a:solidFill>
                <a:latin typeface="Helvetica Neue"/>
                <a:ea typeface="Helvetica Neue"/>
                <a:cs typeface="Helvetica Neue"/>
                <a:sym typeface="Helvetica Neue"/>
              </a:rPr>
              <a:t>&lt;img src=””&gt;</a:t>
            </a:r>
            <a:r>
              <a:rPr b="0" lang="en-GB" sz="1800" u="none" cap="none" strike="noStrike">
                <a:solidFill>
                  <a:schemeClr val="dk1"/>
                </a:solidFill>
                <a:latin typeface="Helvetica Neue"/>
                <a:ea typeface="Helvetica Neue"/>
                <a:cs typeface="Helvetica Neue"/>
                <a:sym typeface="Helvetica Neue"/>
              </a:rPr>
              <a:t> funcionará correctamente, y lo mismo sucederá con </a:t>
            </a:r>
            <a:r>
              <a:rPr b="1" lang="en-GB" sz="1800" u="none" cap="none" strike="noStrike">
                <a:solidFill>
                  <a:schemeClr val="dk1"/>
                </a:solidFill>
                <a:latin typeface="Helvetica Neue"/>
                <a:ea typeface="Helvetica Neue"/>
                <a:cs typeface="Helvetica Neue"/>
                <a:sym typeface="Helvetica Neue"/>
              </a:rPr>
              <a:t>&lt;br&gt;</a:t>
            </a:r>
            <a:r>
              <a:rPr b="0" lang="en-GB" sz="1800" u="none" cap="none" strike="noStrike">
                <a:solidFill>
                  <a:schemeClr val="dk1"/>
                </a:solidFill>
                <a:latin typeface="Helvetica Neue"/>
                <a:ea typeface="Helvetica Neue"/>
                <a:cs typeface="Helvetica Neue"/>
                <a:sym typeface="Helvetica Neue"/>
              </a:rPr>
              <a:t>, </a:t>
            </a:r>
            <a:r>
              <a:rPr b="1" lang="en-GB" sz="1800" u="none" cap="none" strike="noStrike">
                <a:solidFill>
                  <a:schemeClr val="dk1"/>
                </a:solidFill>
                <a:latin typeface="Helvetica Neue"/>
                <a:ea typeface="Helvetica Neue"/>
                <a:cs typeface="Helvetica Neue"/>
                <a:sym typeface="Helvetica Neue"/>
              </a:rPr>
              <a:t>&lt;hr&gt;</a:t>
            </a:r>
            <a:r>
              <a:rPr lang="en-GB" sz="1800">
                <a:solidFill>
                  <a:schemeClr val="dk1"/>
                </a:solidFill>
                <a:latin typeface="Helvetica Neue"/>
                <a:ea typeface="Helvetica Neue"/>
                <a:cs typeface="Helvetica Neue"/>
                <a:sym typeface="Helvetica Neue"/>
              </a:rPr>
              <a:t> y </a:t>
            </a:r>
            <a:r>
              <a:rPr b="0" lang="en-GB" sz="1800" u="none" cap="none" strike="noStrike">
                <a:solidFill>
                  <a:schemeClr val="dk1"/>
                </a:solidFill>
                <a:latin typeface="Helvetica Neue"/>
                <a:ea typeface="Helvetica Neue"/>
                <a:cs typeface="Helvetica Neue"/>
                <a:sym typeface="Helvetica Neue"/>
              </a:rPr>
              <a:t>los meta tag </a:t>
            </a:r>
            <a:r>
              <a:rPr b="1" lang="en-GB" sz="1800" u="none" cap="none" strike="noStrike">
                <a:solidFill>
                  <a:schemeClr val="dk1"/>
                </a:solidFill>
                <a:latin typeface="Helvetica Neue"/>
                <a:ea typeface="Helvetica Neue"/>
                <a:cs typeface="Helvetica Neue"/>
                <a:sym typeface="Helvetica Neue"/>
              </a:rPr>
              <a:t>&lt;</a:t>
            </a:r>
            <a:r>
              <a:rPr b="1" lang="en-GB" sz="1800">
                <a:solidFill>
                  <a:schemeClr val="dk1"/>
                </a:solidFill>
                <a:latin typeface="Helvetica Neue"/>
                <a:ea typeface="Helvetica Neue"/>
                <a:cs typeface="Helvetica Neue"/>
                <a:sym typeface="Helvetica Neue"/>
              </a:rPr>
              <a:t>meta</a:t>
            </a:r>
            <a:r>
              <a:rPr b="1" lang="en-GB" sz="1800" u="none" cap="none" strike="noStrike">
                <a:solidFill>
                  <a:schemeClr val="dk1"/>
                </a:solidFill>
                <a:latin typeface="Helvetica Neue"/>
                <a:ea typeface="Helvetica Neue"/>
                <a:cs typeface="Helvetica Neue"/>
                <a:sym typeface="Helvetica Neue"/>
              </a:rPr>
              <a:t>&gt;</a:t>
            </a:r>
            <a:r>
              <a:rPr b="0" lang="en-GB" sz="1800" u="none" cap="none" strike="noStrike">
                <a:solidFill>
                  <a:schemeClr val="dk1"/>
                </a:solidFill>
                <a:latin typeface="Helvetica Neue"/>
                <a:ea typeface="Helvetica Neue"/>
                <a:cs typeface="Helvetica Neue"/>
                <a:sym typeface="Helvetica Neue"/>
              </a:rPr>
              <a:t>.</a:t>
            </a:r>
            <a:endParaRPr b="0" sz="2600" u="none" cap="none" strike="noStrike">
              <a:solidFill>
                <a:schemeClr val="dk1"/>
              </a:solidFill>
              <a:latin typeface="Anton"/>
              <a:ea typeface="Anton"/>
              <a:cs typeface="Anton"/>
              <a:sym typeface="Anton"/>
            </a:endParaRPr>
          </a:p>
          <a:p>
            <a:pPr indent="0" lvl="0" marL="0" marR="0" rtl="0" algn="ctr">
              <a:lnSpc>
                <a:spcPct val="100000"/>
              </a:lnSpc>
              <a:spcBef>
                <a:spcPts val="110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p:txBody>
      </p:sp>
      <p:pic>
        <p:nvPicPr>
          <p:cNvPr id="998" name="Google Shape;998;p1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99" name="Google Shape;999;p125"/>
          <p:cNvPicPr preferRelativeResize="0"/>
          <p:nvPr/>
        </p:nvPicPr>
        <p:blipFill rotWithShape="1">
          <a:blip r:embed="rId4">
            <a:alphaModFix/>
          </a:blip>
          <a:srcRect b="0" l="0" r="0" t="0"/>
          <a:stretch/>
        </p:blipFill>
        <p:spPr>
          <a:xfrm>
            <a:off x="4059838" y="832037"/>
            <a:ext cx="1186525" cy="11865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26"/>
          <p:cNvSpPr txBox="1"/>
          <p:nvPr>
            <p:ph type="title"/>
          </p:nvPr>
        </p:nvSpPr>
        <p:spPr>
          <a:xfrm>
            <a:off x="311700" y="4525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n-GB" sz="3000">
                <a:latin typeface="Anton"/>
                <a:ea typeface="Anton"/>
                <a:cs typeface="Anton"/>
                <a:sym typeface="Anton"/>
              </a:rPr>
              <a:t>ESTRUCTURA BÁSICA</a:t>
            </a:r>
            <a:endParaRPr i="1" sz="3000">
              <a:latin typeface="Anton"/>
              <a:ea typeface="Anton"/>
              <a:cs typeface="Anton"/>
              <a:sym typeface="Anton"/>
            </a:endParaRPr>
          </a:p>
        </p:txBody>
      </p:sp>
      <p:sp>
        <p:nvSpPr>
          <p:cNvPr id="1005" name="Google Shape;1005;p126"/>
          <p:cNvSpPr txBox="1"/>
          <p:nvPr>
            <p:ph idx="1" type="body"/>
          </p:nvPr>
        </p:nvSpPr>
        <p:spPr>
          <a:xfrm>
            <a:off x="311700" y="1266950"/>
            <a:ext cx="8520600" cy="3028500"/>
          </a:xfrm>
          <a:prstGeom prst="rect">
            <a:avLst/>
          </a:prstGeom>
          <a:noFill/>
          <a:ln>
            <a:noFill/>
          </a:ln>
        </p:spPr>
        <p:txBody>
          <a:bodyPr anchorCtr="0" anchor="t" bIns="91425" lIns="91425" spcFirstLastPara="1" rIns="91425" wrap="square" tIns="91425">
            <a:noAutofit/>
          </a:bodyPr>
          <a:lstStyle/>
          <a:p>
            <a:pPr indent="457200" lvl="0" marL="0" rtl="0" algn="l">
              <a:lnSpc>
                <a:spcPct val="150000"/>
              </a:lnSpc>
              <a:spcBef>
                <a:spcPts val="1100"/>
              </a:spcBef>
              <a:spcAft>
                <a:spcPts val="0"/>
              </a:spcAft>
              <a:buSzPts val="1800"/>
              <a:buNone/>
            </a:pPr>
            <a:r>
              <a:rPr b="1" lang="en-GB">
                <a:solidFill>
                  <a:schemeClr val="dk1"/>
                </a:solidFill>
                <a:latin typeface="Helvetica Neue"/>
                <a:ea typeface="Helvetica Neue"/>
                <a:cs typeface="Helvetica Neue"/>
                <a:sym typeface="Helvetica Neue"/>
              </a:rPr>
              <a:t>&lt;head&gt;</a:t>
            </a:r>
            <a:r>
              <a:rPr lang="en-GB">
                <a:solidFill>
                  <a:schemeClr val="dk1"/>
                </a:solidFill>
                <a:latin typeface="Helvetica Neue"/>
                <a:ea typeface="Helvetica Neue"/>
                <a:cs typeface="Helvetica Neue"/>
                <a:sym typeface="Helvetica Neue"/>
              </a:rPr>
              <a:t>: </a:t>
            </a:r>
            <a:r>
              <a:rPr lang="en-GB">
                <a:solidFill>
                  <a:schemeClr val="dk1"/>
                </a:solidFill>
                <a:latin typeface="Helvetica Neue"/>
                <a:ea typeface="Helvetica Neue"/>
                <a:cs typeface="Helvetica Neue"/>
                <a:sym typeface="Helvetica Neue"/>
              </a:rPr>
              <a:t>es la parte privada del documento, que se utiliza como un espacio de comunicación entre el sitio web y el navegador. Esta etiqueta envuelve otras  importantes como</a:t>
            </a:r>
            <a:r>
              <a:rPr lang="en-GB">
                <a:solidFill>
                  <a:schemeClr val="dk1"/>
                </a:solidFill>
                <a:latin typeface="Helvetica Neue"/>
                <a:ea typeface="Helvetica Neue"/>
                <a:cs typeface="Helvetica Neue"/>
                <a:sym typeface="Helvetica Neue"/>
              </a:rPr>
              <a:t> </a:t>
            </a:r>
            <a:r>
              <a:rPr b="1" lang="en-GB">
                <a:solidFill>
                  <a:schemeClr val="dk1"/>
                </a:solidFill>
                <a:latin typeface="Helvetica Neue"/>
                <a:ea typeface="Helvetica Neue"/>
                <a:cs typeface="Helvetica Neue"/>
                <a:sym typeface="Helvetica Neue"/>
              </a:rPr>
              <a:t>&lt;title&gt;</a:t>
            </a:r>
            <a:r>
              <a:rPr lang="en-GB">
                <a:solidFill>
                  <a:schemeClr val="dk1"/>
                </a:solidFill>
                <a:latin typeface="Helvetica Neue"/>
                <a:ea typeface="Helvetica Neue"/>
                <a:cs typeface="Helvetica Neue"/>
                <a:sym typeface="Helvetica Neue"/>
              </a:rPr>
              <a:t>, las etiquetas</a:t>
            </a:r>
            <a:r>
              <a:rPr lang="en-GB">
                <a:solidFill>
                  <a:schemeClr val="dk1"/>
                </a:solidFill>
                <a:latin typeface="Helvetica Neue"/>
                <a:ea typeface="Helvetica Neue"/>
                <a:cs typeface="Helvetica Neue"/>
                <a:sym typeface="Helvetica Neue"/>
              </a:rPr>
              <a:t> </a:t>
            </a:r>
            <a:r>
              <a:rPr b="1" lang="en-GB">
                <a:solidFill>
                  <a:schemeClr val="dk1"/>
                </a:solidFill>
                <a:latin typeface="Helvetica Neue"/>
                <a:ea typeface="Helvetica Neue"/>
                <a:cs typeface="Helvetica Neue"/>
                <a:sym typeface="Helvetica Neue"/>
              </a:rPr>
              <a:t>&lt;meta&gt; </a:t>
            </a:r>
            <a:r>
              <a:rPr lang="en-GB">
                <a:solidFill>
                  <a:schemeClr val="dk1"/>
                </a:solidFill>
                <a:latin typeface="Helvetica Neue"/>
                <a:ea typeface="Helvetica Neue"/>
                <a:cs typeface="Helvetica Neue"/>
                <a:sym typeface="Helvetica Neue"/>
              </a:rPr>
              <a:t>y aquellas relacionadas con la importación de documentos CSS y JS.</a:t>
            </a:r>
            <a:endParaRPr>
              <a:solidFill>
                <a:schemeClr val="dk1"/>
              </a:solidFill>
              <a:latin typeface="Helvetica Neue"/>
              <a:ea typeface="Helvetica Neue"/>
              <a:cs typeface="Helvetica Neue"/>
              <a:sym typeface="Helvetica Neue"/>
            </a:endParaRPr>
          </a:p>
          <a:p>
            <a:pPr indent="0" lvl="0" marL="457200" rtl="0" algn="l">
              <a:lnSpc>
                <a:spcPct val="150000"/>
              </a:lnSpc>
              <a:spcBef>
                <a:spcPts val="1100"/>
              </a:spcBef>
              <a:spcAft>
                <a:spcPts val="0"/>
              </a:spcAft>
              <a:buSzPts val="1800"/>
              <a:buNone/>
            </a:pPr>
            <a:r>
              <a:rPr b="1" lang="en-GB">
                <a:solidFill>
                  <a:schemeClr val="dk1"/>
                </a:solidFill>
                <a:latin typeface="Helvetica Neue"/>
                <a:ea typeface="Helvetica Neue"/>
                <a:cs typeface="Helvetica Neue"/>
                <a:sym typeface="Helvetica Neue"/>
              </a:rPr>
              <a:t>&lt;body&gt;</a:t>
            </a:r>
            <a:r>
              <a:rPr lang="en-GB">
                <a:solidFill>
                  <a:schemeClr val="dk1"/>
                </a:solidFill>
                <a:latin typeface="Helvetica Neue"/>
                <a:ea typeface="Helvetica Neue"/>
                <a:cs typeface="Helvetica Neue"/>
                <a:sym typeface="Helvetica Neue"/>
              </a:rPr>
              <a:t>: </a:t>
            </a:r>
            <a:r>
              <a:rPr lang="en-GB">
                <a:solidFill>
                  <a:schemeClr val="dk1"/>
                </a:solidFill>
                <a:latin typeface="Helvetica Neue"/>
                <a:ea typeface="Helvetica Neue"/>
                <a:cs typeface="Helvetica Neue"/>
                <a:sym typeface="Helvetica Neue"/>
              </a:rPr>
              <a:t>encierra el contenido propiamente dicho del sitio. </a:t>
            </a:r>
            <a:endParaRPr>
              <a:solidFill>
                <a:schemeClr val="dk1"/>
              </a:solidFill>
              <a:latin typeface="Helvetica Neue"/>
              <a:ea typeface="Helvetica Neue"/>
              <a:cs typeface="Helvetica Neue"/>
              <a:sym typeface="Helvetica Neue"/>
            </a:endParaRPr>
          </a:p>
          <a:p>
            <a:pPr indent="0" lvl="0" marL="0" rtl="0" algn="ctr">
              <a:lnSpc>
                <a:spcPct val="115000"/>
              </a:lnSpc>
              <a:spcBef>
                <a:spcPts val="1100"/>
              </a:spcBef>
              <a:spcAft>
                <a:spcPts val="0"/>
              </a:spcAft>
              <a:buClr>
                <a:schemeClr val="dk1"/>
              </a:buClr>
              <a:buSzPts val="1100"/>
              <a:buFont typeface="Arial"/>
              <a:buNone/>
            </a:pPr>
            <a:r>
              <a:rPr lang="en-GB" sz="1600">
                <a:solidFill>
                  <a:schemeClr val="dk1"/>
                </a:solidFill>
                <a:highlight>
                  <a:srgbClr val="E0FF00"/>
                </a:highlight>
                <a:latin typeface="Helvetica Neue"/>
                <a:ea typeface="Helvetica Neue"/>
                <a:cs typeface="Helvetica Neue"/>
                <a:sym typeface="Helvetica Neue"/>
              </a:rPr>
              <a:t>Ambos deben estar dentro de un elemento principal: la etiqueta &lt;html&gt;</a:t>
            </a:r>
            <a:r>
              <a:rPr i="1" lang="en-GB" sz="1600">
                <a:solidFill>
                  <a:schemeClr val="dk1"/>
                </a:solidFill>
                <a:highlight>
                  <a:srgbClr val="E0FF00"/>
                </a:highlight>
                <a:latin typeface="Helvetica Neue"/>
                <a:ea typeface="Helvetica Neue"/>
                <a:cs typeface="Helvetica Neue"/>
                <a:sym typeface="Helvetica Neue"/>
              </a:rPr>
              <a:t>.</a:t>
            </a:r>
            <a:endParaRPr sz="1600">
              <a:highlight>
                <a:srgbClr val="E0FF00"/>
              </a:highlight>
              <a:latin typeface="Helvetica Neue"/>
              <a:ea typeface="Helvetica Neue"/>
              <a:cs typeface="Helvetica Neue"/>
              <a:sym typeface="Helvetica Neue"/>
            </a:endParaRPr>
          </a:p>
        </p:txBody>
      </p:sp>
      <p:pic>
        <p:nvPicPr>
          <p:cNvPr id="1006" name="Google Shape;1006;p12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07" name="Google Shape;1007;p126"/>
          <p:cNvSpPr/>
          <p:nvPr/>
        </p:nvSpPr>
        <p:spPr>
          <a:xfrm>
            <a:off x="631175" y="3221700"/>
            <a:ext cx="115800" cy="1158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26"/>
          <p:cNvSpPr/>
          <p:nvPr/>
        </p:nvSpPr>
        <p:spPr>
          <a:xfrm>
            <a:off x="631175" y="1482650"/>
            <a:ext cx="115800" cy="1158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27"/>
          <p:cNvSpPr txBox="1"/>
          <p:nvPr>
            <p:ph idx="1" type="body"/>
          </p:nvPr>
        </p:nvSpPr>
        <p:spPr>
          <a:xfrm>
            <a:off x="311700" y="1181350"/>
            <a:ext cx="8520600" cy="3603900"/>
          </a:xfrm>
          <a:prstGeom prst="rect">
            <a:avLst/>
          </a:prstGeom>
          <a:noFill/>
          <a:ln>
            <a:noFill/>
          </a:ln>
        </p:spPr>
        <p:txBody>
          <a:bodyPr anchorCtr="0" anchor="t" bIns="91425" lIns="91425" spcFirstLastPara="1" rIns="91425" wrap="square" tIns="91425">
            <a:noAutofit/>
          </a:bodyPr>
          <a:lstStyle/>
          <a:p>
            <a:pPr indent="-336550" lvl="0" marL="457200" rtl="0" algn="just">
              <a:lnSpc>
                <a:spcPct val="150000"/>
              </a:lnSpc>
              <a:spcBef>
                <a:spcPts val="0"/>
              </a:spcBef>
              <a:spcAft>
                <a:spcPts val="0"/>
              </a:spcAft>
              <a:buClr>
                <a:srgbClr val="3CEFAB"/>
              </a:buClr>
              <a:buSzPts val="1700"/>
              <a:buChar char="●"/>
            </a:pPr>
            <a:r>
              <a:rPr b="1" lang="en-GB" sz="1700">
                <a:solidFill>
                  <a:schemeClr val="dk1"/>
                </a:solidFill>
                <a:latin typeface="Helvetica Neue"/>
                <a:ea typeface="Helvetica Neue"/>
                <a:cs typeface="Helvetica Neue"/>
                <a:sym typeface="Helvetica Neue"/>
              </a:rPr>
              <a:t>&lt;html&gt;:</a:t>
            </a:r>
            <a:r>
              <a:rPr lang="en-GB" sz="1700">
                <a:solidFill>
                  <a:schemeClr val="dk1"/>
                </a:solidFill>
                <a:latin typeface="Didact Gothic"/>
                <a:ea typeface="Didact Gothic"/>
                <a:cs typeface="Didact Gothic"/>
                <a:sym typeface="Didact Gothic"/>
              </a:rPr>
              <a:t> </a:t>
            </a:r>
            <a:r>
              <a:rPr lang="en-GB" sz="1700">
                <a:solidFill>
                  <a:schemeClr val="dk1"/>
                </a:solidFill>
                <a:latin typeface="Helvetica Neue"/>
                <a:ea typeface="Helvetica Neue"/>
                <a:cs typeface="Helvetica Neue"/>
                <a:sym typeface="Helvetica Neue"/>
              </a:rPr>
              <a:t>etiqueta inicial, que define que el documento está bajo el estándar de HTML. Abre y cierra, por lo tanto es fundamental no olvidar la etiqueta </a:t>
            </a:r>
            <a:r>
              <a:rPr b="1" lang="en-GB" sz="1700">
                <a:solidFill>
                  <a:schemeClr val="dk1"/>
                </a:solidFill>
                <a:latin typeface="Helvetica Neue"/>
                <a:ea typeface="Helvetica Neue"/>
                <a:cs typeface="Helvetica Neue"/>
                <a:sym typeface="Helvetica Neue"/>
              </a:rPr>
              <a:t>&lt;/html&gt;</a:t>
            </a:r>
            <a:r>
              <a:rPr lang="en-GB" sz="1700">
                <a:solidFill>
                  <a:schemeClr val="dk1"/>
                </a:solidFill>
                <a:latin typeface="Helvetica Neue"/>
                <a:ea typeface="Helvetica Neue"/>
                <a:cs typeface="Helvetica Neue"/>
                <a:sym typeface="Helvetica Neue"/>
              </a:rPr>
              <a:t> al finalizar el documento, pues sino no cargará correctamente el contenido de mi sitio.</a:t>
            </a:r>
            <a:endParaRPr sz="1700">
              <a:solidFill>
                <a:schemeClr val="dk1"/>
              </a:solidFill>
              <a:latin typeface="Helvetica Neue"/>
              <a:ea typeface="Helvetica Neue"/>
              <a:cs typeface="Helvetica Neue"/>
              <a:sym typeface="Helvetica Neue"/>
            </a:endParaRPr>
          </a:p>
          <a:p>
            <a:pPr indent="-336550" lvl="0" marL="457200" rtl="0" algn="just">
              <a:lnSpc>
                <a:spcPct val="150000"/>
              </a:lnSpc>
              <a:spcBef>
                <a:spcPts val="0"/>
              </a:spcBef>
              <a:spcAft>
                <a:spcPts val="0"/>
              </a:spcAft>
              <a:buClr>
                <a:srgbClr val="3CEFAB"/>
              </a:buClr>
              <a:buSzPts val="1700"/>
              <a:buChar char="●"/>
            </a:pPr>
            <a:r>
              <a:rPr b="1" lang="en-GB" sz="1700">
                <a:solidFill>
                  <a:schemeClr val="dk1"/>
                </a:solidFill>
                <a:latin typeface="Didact Gothic"/>
                <a:ea typeface="Didact Gothic"/>
                <a:cs typeface="Didact Gothic"/>
                <a:sym typeface="Didact Gothic"/>
              </a:rPr>
              <a:t>&lt;title&gt;:</a:t>
            </a:r>
            <a:r>
              <a:rPr lang="en-GB" sz="1700">
                <a:solidFill>
                  <a:schemeClr val="dk1"/>
                </a:solidFill>
                <a:latin typeface="Didact Gothic"/>
                <a:ea typeface="Didact Gothic"/>
                <a:cs typeface="Didact Gothic"/>
                <a:sym typeface="Didact Gothic"/>
              </a:rPr>
              <a:t> l</a:t>
            </a:r>
            <a:r>
              <a:rPr lang="en-GB" sz="1700">
                <a:solidFill>
                  <a:schemeClr val="dk1"/>
                </a:solidFill>
                <a:latin typeface="Helvetica Neue"/>
                <a:ea typeface="Helvetica Neue"/>
                <a:cs typeface="Helvetica Neue"/>
                <a:sym typeface="Helvetica Neue"/>
              </a:rPr>
              <a:t>a etiqueta title define el título de la página, el cual será visualizado en la solapa del navegador.</a:t>
            </a:r>
            <a:endParaRPr sz="1700">
              <a:solidFill>
                <a:schemeClr val="dk1"/>
              </a:solidFill>
              <a:latin typeface="Helvetica Neue"/>
              <a:ea typeface="Helvetica Neue"/>
              <a:cs typeface="Helvetica Neue"/>
              <a:sym typeface="Helvetica Neue"/>
            </a:endParaRPr>
          </a:p>
          <a:p>
            <a:pPr indent="-336550" lvl="0" marL="457200" rtl="0" algn="just">
              <a:lnSpc>
                <a:spcPct val="150000"/>
              </a:lnSpc>
              <a:spcBef>
                <a:spcPts val="0"/>
              </a:spcBef>
              <a:spcAft>
                <a:spcPts val="0"/>
              </a:spcAft>
              <a:buClr>
                <a:srgbClr val="3CEFAB"/>
              </a:buClr>
              <a:buSzPts val="1700"/>
              <a:buChar char="●"/>
            </a:pPr>
            <a:r>
              <a:rPr b="1" lang="en-GB" sz="1700">
                <a:solidFill>
                  <a:schemeClr val="dk1"/>
                </a:solidFill>
                <a:latin typeface="Didact Gothic"/>
                <a:ea typeface="Didact Gothic"/>
                <a:cs typeface="Didact Gothic"/>
                <a:sym typeface="Didact Gothic"/>
              </a:rPr>
              <a:t>&lt;meta&gt;: </a:t>
            </a:r>
            <a:r>
              <a:rPr lang="en-GB" sz="1700">
                <a:solidFill>
                  <a:schemeClr val="dk1"/>
                </a:solidFill>
                <a:latin typeface="Helvetica Neue"/>
                <a:ea typeface="Helvetica Neue"/>
                <a:cs typeface="Helvetica Neue"/>
                <a:sym typeface="Helvetica Neue"/>
              </a:rPr>
              <a:t>se utiliza para añadir información sobre la página (ya sean palabras clave, el autor, la descripción del sitio, etcétera), la cual pueden valerse los buscadores. También puede definir el idioma y la codificación en la cual está escrita la página.</a:t>
            </a:r>
            <a:endParaRPr sz="1700">
              <a:latin typeface="Helvetica Neue"/>
              <a:ea typeface="Helvetica Neue"/>
              <a:cs typeface="Helvetica Neue"/>
              <a:sym typeface="Helvetica Neue"/>
            </a:endParaRPr>
          </a:p>
        </p:txBody>
      </p:sp>
      <p:pic>
        <p:nvPicPr>
          <p:cNvPr id="1014" name="Google Shape;1014;p12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15" name="Google Shape;1015;p127"/>
          <p:cNvSpPr txBox="1"/>
          <p:nvPr>
            <p:ph type="title"/>
          </p:nvPr>
        </p:nvSpPr>
        <p:spPr>
          <a:xfrm>
            <a:off x="311700" y="3763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n-GB" sz="3000">
                <a:latin typeface="Anton"/>
                <a:ea typeface="Anton"/>
                <a:cs typeface="Anton"/>
                <a:sym typeface="Anton"/>
              </a:rPr>
              <a:t>ESTRUCTURA BÁSICA</a:t>
            </a:r>
            <a:endParaRPr i="1" sz="30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019" name="Shape 1019"/>
        <p:cNvGrpSpPr/>
        <p:nvPr/>
      </p:nvGrpSpPr>
      <p:grpSpPr>
        <a:xfrm>
          <a:off x="0" y="0"/>
          <a:ext cx="0" cy="0"/>
          <a:chOff x="0" y="0"/>
          <a:chExt cx="0" cy="0"/>
        </a:xfrm>
      </p:grpSpPr>
      <p:sp>
        <p:nvSpPr>
          <p:cNvPr id="1020" name="Google Shape;1020;p128"/>
          <p:cNvSpPr txBox="1"/>
          <p:nvPr/>
        </p:nvSpPr>
        <p:spPr>
          <a:xfrm>
            <a:off x="1287450" y="1057352"/>
            <a:ext cx="6569100" cy="2922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n-GB" sz="2000" u="none" cap="none" strike="noStrike">
                <a:solidFill>
                  <a:schemeClr val="dk1"/>
                </a:solidFill>
                <a:latin typeface="Helvetica Neue"/>
                <a:ea typeface="Helvetica Neue"/>
                <a:cs typeface="Helvetica Neue"/>
                <a:sym typeface="Helvetica Neue"/>
              </a:rPr>
              <a:t>Cuando escribes tu documento </a:t>
            </a:r>
            <a:r>
              <a:rPr b="1" i="0" lang="en-GB" sz="2000" u="none" cap="none" strike="noStrike">
                <a:solidFill>
                  <a:schemeClr val="dk1"/>
                </a:solidFill>
                <a:latin typeface="Helvetica Neue"/>
                <a:ea typeface="Helvetica Neue"/>
                <a:cs typeface="Helvetica Neue"/>
                <a:sym typeface="Helvetica Neue"/>
              </a:rPr>
              <a:t>HTML</a:t>
            </a:r>
            <a:r>
              <a:rPr b="0" i="0" lang="en-GB" sz="2000" u="none" cap="none" strike="noStrike">
                <a:solidFill>
                  <a:schemeClr val="dk1"/>
                </a:solidFill>
                <a:latin typeface="Helvetica Neue"/>
                <a:ea typeface="Helvetica Neue"/>
                <a:cs typeface="Helvetica Neue"/>
                <a:sym typeface="Helvetica Neue"/>
              </a:rPr>
              <a:t>, lo primero que debes hacer es escribir el </a:t>
            </a:r>
            <a:r>
              <a:rPr b="1" i="0" lang="en-GB" sz="2000" u="none" cap="none" strike="noStrike">
                <a:solidFill>
                  <a:schemeClr val="dk1"/>
                </a:solidFill>
                <a:latin typeface="Helvetica Neue"/>
                <a:ea typeface="Helvetica Neue"/>
                <a:cs typeface="Helvetica Neue"/>
                <a:sym typeface="Helvetica Neue"/>
              </a:rPr>
              <a:t>DOCTYPE</a:t>
            </a:r>
            <a:r>
              <a:rPr b="0" i="0" lang="en-GB" sz="2000" u="none" cap="none" strike="noStrike">
                <a:solidFill>
                  <a:schemeClr val="dk1"/>
                </a:solidFill>
                <a:latin typeface="Helvetica Neue"/>
                <a:ea typeface="Helvetica Neue"/>
                <a:cs typeface="Helvetica Neue"/>
                <a:sym typeface="Helvetica Neue"/>
              </a:rPr>
              <a:t>, el cual declara el tipo de documento. Es decir, sirve para indicar que tu documento está escrito siguiendo la estructura determinada por un </a:t>
            </a:r>
            <a:r>
              <a:rPr b="1" i="0" lang="en-GB" sz="2000" u="none" cap="none" strike="noStrike">
                <a:solidFill>
                  <a:schemeClr val="dk1"/>
                </a:solidFill>
                <a:latin typeface="Helvetica Neue"/>
                <a:ea typeface="Helvetica Neue"/>
                <a:cs typeface="Helvetica Neue"/>
                <a:sym typeface="Helvetica Neue"/>
              </a:rPr>
              <a:t>DTD</a:t>
            </a:r>
            <a:r>
              <a:rPr b="0" i="0" lang="en-GB" sz="2000" u="none" cap="none" strike="noStrike">
                <a:solidFill>
                  <a:schemeClr val="dk1"/>
                </a:solidFill>
                <a:latin typeface="Helvetica Neue"/>
                <a:ea typeface="Helvetica Neue"/>
                <a:cs typeface="Helvetica Neue"/>
                <a:sym typeface="Helvetica Neue"/>
              </a:rPr>
              <a:t> concreto. Un </a:t>
            </a:r>
            <a:r>
              <a:rPr b="1" i="0" lang="en-GB" sz="2000" u="none" cap="none" strike="noStrike">
                <a:solidFill>
                  <a:schemeClr val="dk1"/>
                </a:solidFill>
                <a:latin typeface="Helvetica Neue"/>
                <a:ea typeface="Helvetica Neue"/>
                <a:cs typeface="Helvetica Neue"/>
                <a:sym typeface="Helvetica Neue"/>
              </a:rPr>
              <a:t>DTD</a:t>
            </a:r>
            <a:r>
              <a:rPr b="0" i="0" lang="en-GB" sz="2000" u="none" cap="none" strike="noStrike">
                <a:solidFill>
                  <a:schemeClr val="dk1"/>
                </a:solidFill>
                <a:latin typeface="Helvetica Neue"/>
                <a:ea typeface="Helvetica Neue"/>
                <a:cs typeface="Helvetica Neue"/>
                <a:sym typeface="Helvetica Neue"/>
              </a:rPr>
              <a:t> es la definición del tipo de documento. </a:t>
            </a:r>
            <a:endParaRPr b="0" i="0" sz="2200" u="none" cap="none" strike="noStrike">
              <a:solidFill>
                <a:schemeClr val="dk1"/>
              </a:solidFill>
              <a:latin typeface="Helvetica Neue"/>
              <a:ea typeface="Helvetica Neue"/>
              <a:cs typeface="Helvetica Neue"/>
              <a:sym typeface="Helvetica Neue"/>
            </a:endParaRPr>
          </a:p>
          <a:p>
            <a:pPr indent="0" lvl="0" marL="0" marR="0" rtl="0" algn="ctr">
              <a:lnSpc>
                <a:spcPct val="150000"/>
              </a:lnSpc>
              <a:spcBef>
                <a:spcPts val="0"/>
              </a:spcBef>
              <a:spcAft>
                <a:spcPts val="0"/>
              </a:spcAft>
              <a:buClr>
                <a:schemeClr val="dk1"/>
              </a:buClr>
              <a:buSzPts val="1100"/>
              <a:buFont typeface="Arial"/>
              <a:buNone/>
            </a:pPr>
            <a:r>
              <a:t/>
            </a:r>
            <a:endParaRPr b="0" i="0" sz="2200" u="none" cap="none" strike="noStrike">
              <a:solidFill>
                <a:schemeClr val="dk1"/>
              </a:solidFill>
              <a:latin typeface="Didact Gothic"/>
              <a:ea typeface="Didact Gothic"/>
              <a:cs typeface="Didact Gothic"/>
              <a:sym typeface="Didact Gothic"/>
            </a:endParaRPr>
          </a:p>
          <a:p>
            <a:pPr indent="0" lvl="0" marL="0" marR="0" rtl="0" algn="ctr">
              <a:lnSpc>
                <a:spcPct val="150000"/>
              </a:lnSpc>
              <a:spcBef>
                <a:spcPts val="1100"/>
              </a:spcBef>
              <a:spcAft>
                <a:spcPts val="1100"/>
              </a:spcAft>
              <a:buClr>
                <a:schemeClr val="dk1"/>
              </a:buClr>
              <a:buSzPts val="1100"/>
              <a:buFont typeface="Arial"/>
              <a:buNone/>
            </a:pPr>
            <a:r>
              <a:t/>
            </a:r>
            <a:endParaRPr b="0" i="0" sz="2200" u="none" cap="none" strike="noStrike">
              <a:solidFill>
                <a:schemeClr val="dk1"/>
              </a:solidFill>
              <a:latin typeface="Didact Gothic"/>
              <a:ea typeface="Didact Gothic"/>
              <a:cs typeface="Didact Gothic"/>
              <a:sym typeface="Didact Gothic"/>
            </a:endParaRPr>
          </a:p>
        </p:txBody>
      </p:sp>
      <p:pic>
        <p:nvPicPr>
          <p:cNvPr id="1021" name="Google Shape;1021;p1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22" name="Google Shape;1022;p128"/>
          <p:cNvSpPr txBox="1"/>
          <p:nvPr/>
        </p:nvSpPr>
        <p:spPr>
          <a:xfrm>
            <a:off x="1287450" y="371550"/>
            <a:ext cx="6276000" cy="723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1" lang="en-GB" sz="4000" u="none" cap="none" strike="noStrike">
                <a:solidFill>
                  <a:schemeClr val="dk1"/>
                </a:solidFill>
                <a:latin typeface="Anton"/>
                <a:ea typeface="Anton"/>
                <a:cs typeface="Anton"/>
                <a:sym typeface="Anton"/>
              </a:rPr>
              <a:t>DOCTYPE</a:t>
            </a:r>
            <a:endParaRPr b="0" i="1" sz="4000" u="none" cap="none" strike="noStrike">
              <a:solidFill>
                <a:schemeClr val="dk1"/>
              </a:solidFill>
              <a:latin typeface="Anton"/>
              <a:ea typeface="Anton"/>
              <a:cs typeface="Anton"/>
              <a:sym typeface="Anton"/>
            </a:endParaRPr>
          </a:p>
          <a:p>
            <a:pPr indent="0" lvl="0" marL="0" marR="0" rtl="0" algn="ctr">
              <a:lnSpc>
                <a:spcPct val="150000"/>
              </a:lnSpc>
              <a:spcBef>
                <a:spcPts val="1100"/>
              </a:spcBef>
              <a:spcAft>
                <a:spcPts val="0"/>
              </a:spcAft>
              <a:buClr>
                <a:srgbClr val="000000"/>
              </a:buClr>
              <a:buSzPts val="3000"/>
              <a:buFont typeface="Arial"/>
              <a:buNone/>
            </a:pPr>
            <a:r>
              <a:t/>
            </a:r>
            <a:endParaRPr b="1" i="0" sz="3000" u="none" cap="none" strike="noStrike">
              <a:solidFill>
                <a:schemeClr val="dk1"/>
              </a:solidFill>
              <a:latin typeface="Anton"/>
              <a:ea typeface="Anton"/>
              <a:cs typeface="Anton"/>
              <a:sym typeface="Anton"/>
            </a:endParaRPr>
          </a:p>
        </p:txBody>
      </p:sp>
      <p:graphicFrame>
        <p:nvGraphicFramePr>
          <p:cNvPr id="1023" name="Google Shape;1023;p128"/>
          <p:cNvGraphicFramePr/>
          <p:nvPr/>
        </p:nvGraphicFramePr>
        <p:xfrm>
          <a:off x="2504125" y="4059450"/>
          <a:ext cx="3000000" cy="3000000"/>
        </p:xfrm>
        <a:graphic>
          <a:graphicData uri="http://schemas.openxmlformats.org/drawingml/2006/table">
            <a:tbl>
              <a:tblPr>
                <a:noFill/>
                <a:tableStyleId>{9D180B69-1D50-4290-9C1C-2A610EE54720}</a:tableStyleId>
              </a:tblPr>
              <a:tblGrid>
                <a:gridCol w="4175875"/>
              </a:tblGrid>
              <a:tr h="330200">
                <a:tc>
                  <a:txBody>
                    <a:bodyPr/>
                    <a:lstStyle/>
                    <a:p>
                      <a:pPr indent="0" lvl="0" marL="0" marR="0" rtl="0" algn="ctr">
                        <a:lnSpc>
                          <a:spcPct val="100000"/>
                        </a:lnSpc>
                        <a:spcBef>
                          <a:spcPts val="0"/>
                        </a:spcBef>
                        <a:spcAft>
                          <a:spcPts val="0"/>
                        </a:spcAft>
                        <a:buClr>
                          <a:srgbClr val="000000"/>
                        </a:buClr>
                        <a:buSzPts val="1800"/>
                        <a:buFont typeface="Arial"/>
                        <a:buNone/>
                      </a:pPr>
                      <a:r>
                        <a:rPr lang="en-GB" sz="2400" u="none" cap="none" strike="noStrike">
                          <a:solidFill>
                            <a:srgbClr val="CCCCCC"/>
                          </a:solidFill>
                          <a:latin typeface="Didact Gothic"/>
                          <a:ea typeface="Didact Gothic"/>
                          <a:cs typeface="Didact Gothic"/>
                          <a:sym typeface="Didact Gothic"/>
                        </a:rPr>
                        <a:t>&lt;!DOCTYPE html&gt;</a:t>
                      </a:r>
                      <a:endParaRPr sz="2400" u="none" cap="none" strike="noStrike">
                        <a:solidFill>
                          <a:srgbClr val="CCCCCC"/>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1024" name="Google Shape;1024;p128"/>
          <p:cNvSpPr txBox="1"/>
          <p:nvPr/>
        </p:nvSpPr>
        <p:spPr>
          <a:xfrm>
            <a:off x="1731600" y="4628500"/>
            <a:ext cx="5680800" cy="62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Helvetica Neue"/>
                <a:ea typeface="Helvetica Neue"/>
                <a:cs typeface="Helvetica Neue"/>
                <a:sym typeface="Helvetica Neue"/>
              </a:rPr>
              <a:t>Tips: </a:t>
            </a:r>
            <a:r>
              <a:rPr b="1" i="0" lang="en-GB" sz="1700" u="sng" cap="none" strike="noStrike">
                <a:solidFill>
                  <a:schemeClr val="hlink"/>
                </a:solidFill>
                <a:latin typeface="Helvetica Neue"/>
                <a:ea typeface="Helvetica Neue"/>
                <a:cs typeface="Helvetica Neue"/>
                <a:sym typeface="Helvetica Neue"/>
                <a:hlinkClick r:id="rId4"/>
              </a:rPr>
              <a:t>https://www.w3.org/QA/Tips/Doctype.html.es</a:t>
            </a:r>
            <a:endParaRPr b="1" i="0" sz="17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